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60" r:id="rId5"/>
    <p:sldId id="257" r:id="rId6"/>
    <p:sldId id="263" r:id="rId7"/>
    <p:sldId id="264" r:id="rId8"/>
    <p:sldId id="265" r:id="rId9"/>
    <p:sldId id="271" r:id="rId10"/>
    <p:sldId id="272" r:id="rId11"/>
    <p:sldId id="270" r:id="rId12"/>
    <p:sldId id="266" r:id="rId13"/>
    <p:sldId id="267" r:id="rId14"/>
    <p:sldId id="268" r:id="rId15"/>
    <p:sldId id="269" r:id="rId16"/>
    <p:sldId id="275" r:id="rId17"/>
    <p:sldId id="276" r:id="rId18"/>
    <p:sldId id="277" r:id="rId19"/>
    <p:sldId id="273" r:id="rId20"/>
    <p:sldId id="278" r:id="rId21"/>
  </p:sldIdLst>
  <p:sldSz cx="9144000" cy="6858000" type="screen4x3"/>
  <p:notesSz cx="6864350" cy="97012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ershsere\Local%20Settings\Temporary%20Internet%20Files\Content.Outlook\NEK3FN1J\2030_&#1082;%20&#1073;&#1072;&#1083;&#1072;&#1085;&#1089;&#1091;_3%20(2)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9780219780219832"/>
          <c:y val="0.32594936708860894"/>
          <c:w val="0.60879120879120874"/>
          <c:h val="0.351265822784810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4959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gradFill rotWithShape="0">
                <a:gsLst>
                  <a:gs pos="0">
                    <a:srgbClr val="BBE0E3"/>
                  </a:gs>
                  <a:gs pos="100000">
                    <a:srgbClr val="339966"/>
                  </a:gs>
                </a:gsLst>
                <a:path path="rect">
                  <a:fillToRect r="100000" b="100000"/>
                </a:path>
              </a:gra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333399"/>
                  </a:gs>
                  <a:gs pos="100000">
                    <a:srgbClr val="CCCCFF"/>
                  </a:gs>
                </a:gsLst>
                <a:path path="rect">
                  <a:fillToRect r="100000" b="100000"/>
                </a:path>
              </a:gra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9999"/>
                  </a:gs>
                  <a:gs pos="100000">
                    <a:srgbClr val="BBE0E3"/>
                  </a:gs>
                </a:gsLst>
                <a:path path="rect">
                  <a:fillToRect r="100000" b="100000"/>
                </a:path>
              </a:gra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FF9900"/>
                  </a:gs>
                  <a:gs pos="100000">
                    <a:srgbClr val="FFCC99"/>
                  </a:gs>
                </a:gsLst>
                <a:path path="rect">
                  <a:fillToRect r="100000" b="100000"/>
                </a:path>
              </a:gra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3366FF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gradFill rotWithShape="0">
                <a:gsLst>
                  <a:gs pos="0">
                    <a:srgbClr val="0066CC"/>
                  </a:gs>
                  <a:gs pos="100000">
                    <a:srgbClr val="99CCFF"/>
                  </a:gs>
                </a:gsLst>
                <a:path path="rect">
                  <a:fillToRect r="100000" b="100000"/>
                </a:path>
              </a:gra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3726431455477864E-2"/>
                  <c:y val="-0.12310445983521426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НПТР 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20,5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4.4953714981491866E-2"/>
                  <c:y val="3.19991473568202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ВС и ДВ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4,1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7.0401807782955017E-2"/>
                  <c:y val="5.046803677516026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Европ. 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районы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4,6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2.9124535904142945E-2"/>
                  <c:y val="5.210742276741633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Другие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0,5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2.8420510939724006E-2"/>
                  <c:y val="-0.12826154891478667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Шельф 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6,7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5.4932083770560011E-2"/>
                  <c:y val="-8.107264899140256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Ямал</a:t>
                    </a: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10,4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3.1270102634418269E-2"/>
                  <c:y val="-3.4818325416668891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 err="1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Гыдан</a:t>
                    </a:r>
                    <a:endParaRPr lang="ru-RU" sz="1200" b="1" i="0" u="none" strike="noStrike" baseline="0" dirty="0">
                      <a:solidFill>
                        <a:schemeClr val="accent6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1,0</a:t>
                    </a:r>
                  </a:p>
                </c:rich>
              </c:tx>
              <c:spPr>
                <a:noFill/>
                <a:ln w="29918">
                  <a:noFill/>
                </a:ln>
              </c:spPr>
              <c:dLblPos val="bestFit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</c:dLbls>
          <c:cat>
            <c:strRef>
              <c:f>Sheet1!$B$1:$I$1</c:f>
              <c:strCache>
                <c:ptCount val="8"/>
                <c:pt idx="0">
                  <c:v>НПТР</c:v>
                </c:pt>
                <c:pt idx="1">
                  <c:v>ВС и ДВ</c:v>
                </c:pt>
                <c:pt idx="2">
                  <c:v>Европейские районы</c:v>
                </c:pt>
                <c:pt idx="3">
                  <c:v>Другие</c:v>
                </c:pt>
                <c:pt idx="4">
                  <c:v>Шельф</c:v>
                </c:pt>
                <c:pt idx="5">
                  <c:v>Карскоре море</c:v>
                </c:pt>
                <c:pt idx="6">
                  <c:v>Ямал</c:v>
                </c:pt>
                <c:pt idx="7">
                  <c:v>Гыдан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21</c:v>
                </c:pt>
                <c:pt idx="1">
                  <c:v>4</c:v>
                </c:pt>
                <c:pt idx="2">
                  <c:v>4.5999999999999996</c:v>
                </c:pt>
                <c:pt idx="3">
                  <c:v>0.5</c:v>
                </c:pt>
                <c:pt idx="4">
                  <c:v>6.3</c:v>
                </c:pt>
                <c:pt idx="6">
                  <c:v>10.4</c:v>
                </c:pt>
                <c:pt idx="7" formatCode="0.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959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НПТР</c:v>
                </c:pt>
                <c:pt idx="1">
                  <c:v>ВС и ДВ</c:v>
                </c:pt>
                <c:pt idx="2">
                  <c:v>Европейские районы</c:v>
                </c:pt>
                <c:pt idx="3">
                  <c:v>Другие</c:v>
                </c:pt>
                <c:pt idx="4">
                  <c:v>Шельф</c:v>
                </c:pt>
                <c:pt idx="5">
                  <c:v>Карскоре море</c:v>
                </c:pt>
                <c:pt idx="6">
                  <c:v>Ямал</c:v>
                </c:pt>
                <c:pt idx="7">
                  <c:v>Гыдан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959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495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НПТР</c:v>
                </c:pt>
                <c:pt idx="1">
                  <c:v>ВС и ДВ</c:v>
                </c:pt>
                <c:pt idx="2">
                  <c:v>Европейские районы</c:v>
                </c:pt>
                <c:pt idx="3">
                  <c:v>Другие</c:v>
                </c:pt>
                <c:pt idx="4">
                  <c:v>Шельф</c:v>
                </c:pt>
                <c:pt idx="5">
                  <c:v>Карскоре море</c:v>
                </c:pt>
                <c:pt idx="6">
                  <c:v>Ямал</c:v>
                </c:pt>
                <c:pt idx="7">
                  <c:v>Гыдан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2991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0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5825688073394534"/>
          <c:y val="0.27931034482758632"/>
          <c:w val="0.68577981651376496"/>
          <c:h val="0.406896551724137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4095">
              <a:solidFill>
                <a:schemeClr val="tx1"/>
              </a:solidFill>
              <a:prstDash val="solid"/>
            </a:ln>
          </c:spPr>
          <c:dPt>
            <c:idx val="0"/>
            <c:explosion val="2"/>
            <c:spPr>
              <a:gradFill rotWithShape="0">
                <a:gsLst>
                  <a:gs pos="0">
                    <a:srgbClr val="FF9900"/>
                  </a:gs>
                  <a:gs pos="100000">
                    <a:srgbClr val="FFCC99"/>
                  </a:gs>
                </a:gsLst>
                <a:path path="rect">
                  <a:fillToRect r="100000" b="100000"/>
                </a:path>
              </a:gra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3"/>
            <c:spPr>
              <a:gradFill rotWithShape="0">
                <a:gsLst>
                  <a:gs pos="0">
                    <a:srgbClr val="00CCFF"/>
                  </a:gs>
                  <a:gs pos="100000">
                    <a:srgbClr val="CCFFFF"/>
                  </a:gs>
                </a:gsLst>
                <a:path path="rect">
                  <a:fillToRect r="100000" b="100000"/>
                </a:path>
              </a:gra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009999"/>
                  </a:gs>
                  <a:gs pos="100000">
                    <a:srgbClr val="BBE0E3"/>
                  </a:gs>
                </a:gsLst>
                <a:path path="rect">
                  <a:fillToRect r="100000" b="100000"/>
                </a:path>
              </a:gra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FF9900"/>
                  </a:gs>
                  <a:gs pos="100000">
                    <a:srgbClr val="FFCC99"/>
                  </a:gs>
                </a:gsLst>
                <a:path path="rect">
                  <a:fillToRect r="100000" b="100000"/>
                </a:path>
              </a:gradFill>
              <a:ln w="1409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724916818523136"/>
                  <c:y val="-0.1211132734571573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 Cyr"/>
                        <a:cs typeface="Arial Cyr"/>
                      </a:rPr>
                      <a:t>ВИ </a:t>
                    </a:r>
                    <a:r>
                      <a:rPr lang="ru-RU" sz="1200" b="1" i="0" u="none" strike="noStrike" baseline="0" dirty="0" smtClean="0">
                        <a:solidFill>
                          <a:schemeClr val="accent6"/>
                        </a:solidFill>
                        <a:latin typeface="Arial Cyr"/>
                        <a:cs typeface="Arial Cyr"/>
                      </a:rPr>
                      <a:t>ННК</a:t>
                    </a:r>
                    <a:endParaRPr lang="ru-RU" sz="1200" b="1" i="0" u="none" strike="noStrike" baseline="0" dirty="0">
                      <a:solidFill>
                        <a:schemeClr val="accent6"/>
                      </a:solidFill>
                      <a:latin typeface="Arial Cyr"/>
                      <a:cs typeface="Arial Cyr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5.6706230244941341E-2"/>
                  <c:y val="-0.25857323160354695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 Cyr"/>
                        <a:cs typeface="Arial Cyr"/>
                      </a:rPr>
                      <a:t>Газпром</a:t>
                    </a:r>
                  </a:p>
                  <a:p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 Cyr"/>
                        <a:cs typeface="Arial Cyr"/>
                      </a:rPr>
                      <a:t>33,6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6.5142886220643334E-2"/>
                  <c:y val="-4.335504446068623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 Cyr"/>
                        <a:cs typeface="Arial Cyr"/>
                      </a:rPr>
                      <a:t>НФ</a:t>
                    </a:r>
                  </a:p>
                  <a:p>
                    <a:r>
                      <a:rPr lang="ru-RU" sz="1200" b="1" i="0" u="none" strike="noStrike" baseline="0" dirty="0" smtClean="0">
                        <a:solidFill>
                          <a:srgbClr val="C00000"/>
                        </a:solidFill>
                        <a:latin typeface="Arial Cyr"/>
                        <a:cs typeface="Arial Cyr"/>
                      </a:rPr>
                      <a:t>3,4</a:t>
                    </a:r>
                    <a:endParaRPr lang="ru-RU" sz="1200" b="1" i="0" u="none" strike="noStrike" baseline="0" dirty="0">
                      <a:solidFill>
                        <a:srgbClr val="C00000"/>
                      </a:solidFill>
                      <a:latin typeface="Arial Cyr"/>
                      <a:cs typeface="Arial Cyr"/>
                    </a:endParaRPr>
                  </a:p>
                </c:rich>
              </c:tx>
              <c:dLblPos val="bestFit"/>
            </c:dLbl>
            <c:dLbl>
              <c:idx val="3"/>
              <c:delete val="1"/>
            </c:dLbl>
            <c:spPr>
              <a:noFill/>
              <a:ln w="28191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accent6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3"/>
                <c:pt idx="0">
                  <c:v>ВИ ННК</c:v>
                </c:pt>
                <c:pt idx="1">
                  <c:v>Газпром</c:v>
                </c:pt>
                <c:pt idx="2">
                  <c:v>НФ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11.6</c:v>
                </c:pt>
                <c:pt idx="1">
                  <c:v>33.1</c:v>
                </c:pt>
                <c:pt idx="2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09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09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ВИ ННК</c:v>
                </c:pt>
                <c:pt idx="1">
                  <c:v>Газпром</c:v>
                </c:pt>
                <c:pt idx="2">
                  <c:v>НФ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09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09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09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ВИ ННК</c:v>
                </c:pt>
                <c:pt idx="1">
                  <c:v>Газпром</c:v>
                </c:pt>
                <c:pt idx="2">
                  <c:v>НФ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noFill/>
        <a:ln w="2819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1743119266055051E-3"/>
          <c:y val="0.33227848101266022"/>
          <c:w val="0.76081603476792026"/>
          <c:h val="0.4149499218309417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3711">
              <a:solidFill>
                <a:schemeClr val="tx1"/>
              </a:solidFill>
              <a:prstDash val="solid"/>
            </a:ln>
          </c:spPr>
          <c:explosion val="23"/>
          <c:dPt>
            <c:idx val="0"/>
            <c:explosion val="14"/>
            <c:spPr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7372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15"/>
            <c:spPr>
              <a:gradFill rotWithShape="0">
                <a:gsLst>
                  <a:gs pos="0">
                    <a:srgbClr val="339966"/>
                  </a:gs>
                  <a:gs pos="100000">
                    <a:srgbClr val="CCFFCC"/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15"/>
            <c:spPr>
              <a:gradFill rotWithShape="0">
                <a:gsLst>
                  <a:gs pos="0">
                    <a:srgbClr val="666699"/>
                  </a:gs>
                  <a:gs pos="100000">
                    <a:srgbClr val="CCCCFF"/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16"/>
            <c:spPr>
              <a:gradFill rotWithShape="0">
                <a:gsLst>
                  <a:gs pos="0">
                    <a:srgbClr val="FF9900"/>
                  </a:gs>
                  <a:gs pos="100000">
                    <a:srgbClr val="FFCC99"/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853885371279809E-2"/>
                  <c:y val="-3.834609975656941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Шельф </a:t>
                    </a:r>
                  </a:p>
                  <a:p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5,1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6.8813887190655898E-2"/>
                  <c:y val="-0.17835024021815937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 smtClean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Зап. Сибирь</a:t>
                    </a:r>
                    <a:endParaRPr lang="ru-RU" sz="1200" b="1" i="0" u="none" strike="noStrike" baseline="0" dirty="0">
                      <a:solidFill>
                        <a:schemeClr val="accent6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rtl="0">
                      <a:defRPr sz="12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24,4</a:t>
                    </a:r>
                  </a:p>
                </c:rich>
              </c:tx>
              <c:spPr>
                <a:noFill/>
                <a:ln w="27422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6.4811482760296829E-2"/>
                  <c:y val="-6.037221321949451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Вост.</a:t>
                    </a:r>
                  </a:p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Сибирь</a:t>
                    </a:r>
                  </a:p>
                  <a:p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0,7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0.10770973994961971"/>
                  <c:y val="-4.541572375982477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Европ.</a:t>
                    </a:r>
                  </a:p>
                  <a:p>
                    <a:r>
                      <a:rPr lang="ru-RU" sz="12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районы</a:t>
                    </a:r>
                  </a:p>
                  <a:p>
                    <a:r>
                      <a:rPr lang="ru-RU" sz="12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3,4</a:t>
                    </a:r>
                  </a:p>
                </c:rich>
              </c:tx>
              <c:dLblPos val="bestFit"/>
            </c:dLbl>
            <c:spPr>
              <a:noFill/>
              <a:ln w="2742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accent6"/>
                    </a:solidFill>
                    <a:latin typeface="Arial" pitchFamily="34" charset="0"/>
                    <a:ea typeface="Impac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Шельф</c:v>
                </c:pt>
                <c:pt idx="1">
                  <c:v>ЗСМП</c:v>
                </c:pt>
                <c:pt idx="2">
                  <c:v>ВС</c:v>
                </c:pt>
                <c:pt idx="3">
                  <c:v>Европ.районы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4.7</c:v>
                </c:pt>
                <c:pt idx="1">
                  <c:v>24.3</c:v>
                </c:pt>
                <c:pt idx="2">
                  <c:v>0.70000000000000062</c:v>
                </c:pt>
                <c:pt idx="3">
                  <c:v>3.5</c:v>
                </c:pt>
              </c:numCache>
            </c:numRef>
          </c:val>
        </c:ser>
      </c:pie3DChart>
      <c:spPr>
        <a:noFill/>
        <a:ln w="2742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72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928645294725963E-2"/>
          <c:y val="0.12542372881355904"/>
          <c:w val="0.90382626680455014"/>
          <c:h val="0.764406779661017"/>
        </c:manualLayout>
      </c:layout>
      <c:areaChart>
        <c:grouping val="stacked"/>
        <c:ser>
          <c:idx val="6"/>
          <c:order val="0"/>
          <c:tx>
            <c:strRef>
              <c:f>Лист1!$A$16</c:f>
              <c:strCache>
                <c:ptCount val="1"/>
                <c:pt idx="0">
                  <c:v>Европа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Европейская часть</a:t>
                    </a:r>
                  </a:p>
                </c:rich>
              </c:tx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Лист1!$B$16:$Y$16</c:f>
              <c:numCache>
                <c:formatCode>0</c:formatCode>
                <c:ptCount val="21"/>
                <c:pt idx="0">
                  <c:v>36.921000000000006</c:v>
                </c:pt>
                <c:pt idx="1">
                  <c:v>36.545000000000002</c:v>
                </c:pt>
                <c:pt idx="2">
                  <c:v>35.741700000000002</c:v>
                </c:pt>
                <c:pt idx="3">
                  <c:v>35.171300000000002</c:v>
                </c:pt>
                <c:pt idx="4">
                  <c:v>35.37510000000001</c:v>
                </c:pt>
                <c:pt idx="5">
                  <c:v>35.198500000000024</c:v>
                </c:pt>
                <c:pt idx="6">
                  <c:v>34.898300000000013</c:v>
                </c:pt>
                <c:pt idx="7">
                  <c:v>34.620700000000028</c:v>
                </c:pt>
                <c:pt idx="8">
                  <c:v>34.278100000000023</c:v>
                </c:pt>
                <c:pt idx="9">
                  <c:v>34.044599999999996</c:v>
                </c:pt>
                <c:pt idx="10">
                  <c:v>33.164000000000001</c:v>
                </c:pt>
                <c:pt idx="11">
                  <c:v>32.520700000000012</c:v>
                </c:pt>
                <c:pt idx="12">
                  <c:v>32.551599999999993</c:v>
                </c:pt>
                <c:pt idx="13">
                  <c:v>32.347699999999996</c:v>
                </c:pt>
                <c:pt idx="14">
                  <c:v>32.206800000000001</c:v>
                </c:pt>
                <c:pt idx="15">
                  <c:v>31.969899999999988</c:v>
                </c:pt>
                <c:pt idx="16">
                  <c:v>31.935599999999983</c:v>
                </c:pt>
                <c:pt idx="17">
                  <c:v>31.803600000000003</c:v>
                </c:pt>
                <c:pt idx="18">
                  <c:v>31.837499999999999</c:v>
                </c:pt>
                <c:pt idx="19">
                  <c:v>31.288199999999989</c:v>
                </c:pt>
                <c:pt idx="20">
                  <c:v>30.938599999999983</c:v>
                </c:pt>
              </c:numCache>
            </c:numRef>
          </c:val>
        </c:ser>
        <c:ser>
          <c:idx val="0"/>
          <c:order val="1"/>
          <c:tx>
            <c:strRef>
              <c:f>Лист1!$A$10</c:f>
              <c:strCache>
                <c:ptCount val="1"/>
                <c:pt idx="0">
                  <c:v>Сеноман Западная Сибирь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0.31356768097886473"/>
                  <c:y val="-7.785595444637212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Сеноман ЯНАО</a:t>
                    </a:r>
                  </a:p>
                </c:rich>
              </c:tx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Лист1!$B$10:$Y$10</c:f>
              <c:numCache>
                <c:formatCode>0</c:formatCode>
                <c:ptCount val="21"/>
                <c:pt idx="0">
                  <c:v>434.21699999999964</c:v>
                </c:pt>
                <c:pt idx="1">
                  <c:v>425.55629999999985</c:v>
                </c:pt>
                <c:pt idx="2">
                  <c:v>427.30929999999995</c:v>
                </c:pt>
                <c:pt idx="3">
                  <c:v>408.02079999999978</c:v>
                </c:pt>
                <c:pt idx="4">
                  <c:v>396.8716</c:v>
                </c:pt>
                <c:pt idx="5">
                  <c:v>390.83300000000014</c:v>
                </c:pt>
                <c:pt idx="6">
                  <c:v>373.12199999999979</c:v>
                </c:pt>
                <c:pt idx="7">
                  <c:v>353.89499999999975</c:v>
                </c:pt>
                <c:pt idx="8">
                  <c:v>340.93699999999961</c:v>
                </c:pt>
                <c:pt idx="9">
                  <c:v>319.34199999999993</c:v>
                </c:pt>
                <c:pt idx="10">
                  <c:v>293.40000000000003</c:v>
                </c:pt>
                <c:pt idx="11">
                  <c:v>273.05</c:v>
                </c:pt>
                <c:pt idx="12">
                  <c:v>248.62200000000001</c:v>
                </c:pt>
                <c:pt idx="13">
                  <c:v>222.49999999999994</c:v>
                </c:pt>
                <c:pt idx="14">
                  <c:v>204.01800000000003</c:v>
                </c:pt>
                <c:pt idx="15">
                  <c:v>182.64100000000002</c:v>
                </c:pt>
                <c:pt idx="16">
                  <c:v>160.72999999999999</c:v>
                </c:pt>
                <c:pt idx="17">
                  <c:v>139.23000000000002</c:v>
                </c:pt>
                <c:pt idx="18">
                  <c:v>119.14000000000003</c:v>
                </c:pt>
                <c:pt idx="19">
                  <c:v>102.63</c:v>
                </c:pt>
                <c:pt idx="20">
                  <c:v>87.79000000000002</c:v>
                </c:pt>
              </c:numCache>
            </c:numRef>
          </c:val>
        </c:ser>
        <c:ser>
          <c:idx val="1"/>
          <c:order val="2"/>
          <c:tx>
            <c:strRef>
              <c:f>Лист1!$A$11</c:f>
              <c:strCache>
                <c:ptCount val="1"/>
                <c:pt idx="0">
                  <c:v>Нижний мел Западная Сибирь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13644950017235463"/>
                  <c:y val="0.1895927754793364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Нижний мел ЯНАО</a:t>
                    </a:r>
                  </a:p>
                </c:rich>
              </c:tx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Лист1!$B$11:$Y$11</c:f>
              <c:numCache>
                <c:formatCode>0</c:formatCode>
                <c:ptCount val="21"/>
                <c:pt idx="0">
                  <c:v>35.623000000000012</c:v>
                </c:pt>
                <c:pt idx="1">
                  <c:v>40.782000000000011</c:v>
                </c:pt>
                <c:pt idx="2">
                  <c:v>41.48</c:v>
                </c:pt>
                <c:pt idx="3">
                  <c:v>47.499000000000009</c:v>
                </c:pt>
                <c:pt idx="4">
                  <c:v>55.045000000000002</c:v>
                </c:pt>
                <c:pt idx="5">
                  <c:v>58.940000000000005</c:v>
                </c:pt>
                <c:pt idx="6">
                  <c:v>58.05</c:v>
                </c:pt>
                <c:pt idx="7">
                  <c:v>57.849999999999994</c:v>
                </c:pt>
                <c:pt idx="8">
                  <c:v>58.125000000000021</c:v>
                </c:pt>
                <c:pt idx="9">
                  <c:v>57.536000000000001</c:v>
                </c:pt>
                <c:pt idx="10">
                  <c:v>54.726000000000013</c:v>
                </c:pt>
                <c:pt idx="11">
                  <c:v>55.88</c:v>
                </c:pt>
                <c:pt idx="12">
                  <c:v>58.930000000000007</c:v>
                </c:pt>
                <c:pt idx="13">
                  <c:v>57.440000000000005</c:v>
                </c:pt>
                <c:pt idx="14">
                  <c:v>56.36</c:v>
                </c:pt>
                <c:pt idx="15">
                  <c:v>54.52</c:v>
                </c:pt>
                <c:pt idx="16">
                  <c:v>52.71</c:v>
                </c:pt>
                <c:pt idx="17">
                  <c:v>50.52</c:v>
                </c:pt>
                <c:pt idx="18">
                  <c:v>48.080000000000005</c:v>
                </c:pt>
                <c:pt idx="19">
                  <c:v>49.27</c:v>
                </c:pt>
                <c:pt idx="20">
                  <c:v>49.070000000000007</c:v>
                </c:pt>
              </c:numCache>
            </c:numRef>
          </c:val>
        </c:ser>
        <c:ser>
          <c:idx val="2"/>
          <c:order val="3"/>
          <c:tx>
            <c:strRef>
              <c:f>Лист1!$A$12</c:f>
              <c:strCache>
                <c:ptCount val="1"/>
                <c:pt idx="0">
                  <c:v>Ачимовские Западная Сибирь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12700">
              <a:solidFill>
                <a:schemeClr val="accent6">
                  <a:lumMod val="50000"/>
                </a:schemeClr>
              </a:solidFill>
              <a:prstDash val="solid"/>
            </a:ln>
          </c:spPr>
          <c:dLbls>
            <c:dLbl>
              <c:idx val="0"/>
              <c:layout>
                <c:manualLayout>
                  <c:x val="-0.37027231988969372"/>
                  <c:y val="-0.2097949197028339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Ачимовка ЯНАО</a:t>
                    </a:r>
                  </a:p>
                </c:rich>
              </c:tx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Лист1!$B$12:$Y$12</c:f>
              <c:numCache>
                <c:formatCode>0</c:formatCode>
                <c:ptCount val="21"/>
                <c:pt idx="0">
                  <c:v>1.7440000000000007</c:v>
                </c:pt>
                <c:pt idx="1">
                  <c:v>3.2</c:v>
                </c:pt>
                <c:pt idx="2">
                  <c:v>5.8</c:v>
                </c:pt>
                <c:pt idx="3">
                  <c:v>8.1</c:v>
                </c:pt>
                <c:pt idx="4">
                  <c:v>10.200000000000001</c:v>
                </c:pt>
                <c:pt idx="5">
                  <c:v>11.93</c:v>
                </c:pt>
                <c:pt idx="6">
                  <c:v>17.2</c:v>
                </c:pt>
                <c:pt idx="7">
                  <c:v>21.3</c:v>
                </c:pt>
                <c:pt idx="8">
                  <c:v>25.8</c:v>
                </c:pt>
                <c:pt idx="9">
                  <c:v>29.6</c:v>
                </c:pt>
                <c:pt idx="10">
                  <c:v>31.7</c:v>
                </c:pt>
                <c:pt idx="11">
                  <c:v>34.4</c:v>
                </c:pt>
                <c:pt idx="12">
                  <c:v>35.5</c:v>
                </c:pt>
                <c:pt idx="13">
                  <c:v>36.300000000000004</c:v>
                </c:pt>
                <c:pt idx="14">
                  <c:v>36.800000000000004</c:v>
                </c:pt>
                <c:pt idx="15">
                  <c:v>36.550999999999995</c:v>
                </c:pt>
                <c:pt idx="16">
                  <c:v>36.4</c:v>
                </c:pt>
                <c:pt idx="17">
                  <c:v>35.836999999999996</c:v>
                </c:pt>
                <c:pt idx="18">
                  <c:v>35.164000000000001</c:v>
                </c:pt>
                <c:pt idx="19">
                  <c:v>34.325000000000003</c:v>
                </c:pt>
                <c:pt idx="20">
                  <c:v>33.6</c:v>
                </c:pt>
              </c:numCache>
            </c:numRef>
          </c:val>
        </c:ser>
        <c:ser>
          <c:idx val="3"/>
          <c:order val="4"/>
          <c:tx>
            <c:strRef>
              <c:f>Лист1!$A$13</c:f>
              <c:strCache>
                <c:ptCount val="1"/>
                <c:pt idx="0">
                  <c:v>Ямал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9678736900390063"/>
                  <c:y val="6.7647849103607799E-2"/>
                </c:manualLayout>
              </c:layout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Лист1!$B$13:$Y$13</c:f>
              <c:numCache>
                <c:formatCode>0</c:formatCode>
                <c:ptCount val="21"/>
                <c:pt idx="0">
                  <c:v>0.11449999999999999</c:v>
                </c:pt>
                <c:pt idx="1">
                  <c:v>0.2473000000000001</c:v>
                </c:pt>
                <c:pt idx="2">
                  <c:v>8.1191000000000013</c:v>
                </c:pt>
                <c:pt idx="3">
                  <c:v>46.314499999999995</c:v>
                </c:pt>
                <c:pt idx="4">
                  <c:v>68.514500000000027</c:v>
                </c:pt>
                <c:pt idx="5">
                  <c:v>87.55</c:v>
                </c:pt>
                <c:pt idx="6">
                  <c:v>102.35</c:v>
                </c:pt>
                <c:pt idx="7">
                  <c:v>111.05</c:v>
                </c:pt>
                <c:pt idx="8">
                  <c:v>115.5</c:v>
                </c:pt>
                <c:pt idx="9">
                  <c:v>125</c:v>
                </c:pt>
                <c:pt idx="10">
                  <c:v>136.31</c:v>
                </c:pt>
                <c:pt idx="11">
                  <c:v>156.9</c:v>
                </c:pt>
                <c:pt idx="12">
                  <c:v>175.85400000000001</c:v>
                </c:pt>
                <c:pt idx="13">
                  <c:v>189.648</c:v>
                </c:pt>
                <c:pt idx="14">
                  <c:v>196.04</c:v>
                </c:pt>
                <c:pt idx="15">
                  <c:v>216.39000000000001</c:v>
                </c:pt>
                <c:pt idx="16">
                  <c:v>235.976</c:v>
                </c:pt>
                <c:pt idx="17">
                  <c:v>242.9</c:v>
                </c:pt>
                <c:pt idx="18">
                  <c:v>245.26999999999998</c:v>
                </c:pt>
                <c:pt idx="19">
                  <c:v>245.43</c:v>
                </c:pt>
                <c:pt idx="20">
                  <c:v>247.7</c:v>
                </c:pt>
              </c:numCache>
            </c:numRef>
          </c:val>
        </c:ser>
        <c:ser>
          <c:idx val="4"/>
          <c:order val="5"/>
          <c:tx>
            <c:strRef>
              <c:f>Лист1!$A$14</c:f>
              <c:strCache>
                <c:ptCount val="1"/>
                <c:pt idx="0">
                  <c:v>Восточная Сибирь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23250261245782761"/>
                  <c:y val="1.820952889363408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Восточная Сибирь</a:t>
                    </a:r>
                  </a:p>
                  <a:p>
                    <a:r>
                      <a:rPr lang="ru-RU" sz="1200"/>
                      <a:t>(без Ковыктинского)</a:t>
                    </a:r>
                  </a:p>
                </c:rich>
              </c:tx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Лист1!$B$14:$Y$14</c:f>
              <c:numCache>
                <c:formatCode>0</c:formatCode>
                <c:ptCount val="21"/>
                <c:pt idx="0">
                  <c:v>1.0000000000000007E-3</c:v>
                </c:pt>
                <c:pt idx="1">
                  <c:v>3.0000000000000016E-2</c:v>
                </c:pt>
                <c:pt idx="2">
                  <c:v>2.0000000000000014E-2</c:v>
                </c:pt>
                <c:pt idx="3">
                  <c:v>2.04</c:v>
                </c:pt>
                <c:pt idx="4">
                  <c:v>3.3</c:v>
                </c:pt>
                <c:pt idx="5">
                  <c:v>4.5199999999999996</c:v>
                </c:pt>
                <c:pt idx="6">
                  <c:v>14.51</c:v>
                </c:pt>
                <c:pt idx="7">
                  <c:v>19.739999999999988</c:v>
                </c:pt>
                <c:pt idx="8">
                  <c:v>25.63000000000001</c:v>
                </c:pt>
                <c:pt idx="9">
                  <c:v>30.170000000000005</c:v>
                </c:pt>
                <c:pt idx="10">
                  <c:v>33.379999999999995</c:v>
                </c:pt>
                <c:pt idx="11">
                  <c:v>35.673000000000002</c:v>
                </c:pt>
                <c:pt idx="12">
                  <c:v>37.797000000000011</c:v>
                </c:pt>
                <c:pt idx="13">
                  <c:v>39.931000000000004</c:v>
                </c:pt>
                <c:pt idx="14">
                  <c:v>41.977000000000004</c:v>
                </c:pt>
                <c:pt idx="15">
                  <c:v>43.935000000000002</c:v>
                </c:pt>
                <c:pt idx="16">
                  <c:v>44.737000000000002</c:v>
                </c:pt>
                <c:pt idx="17">
                  <c:v>45.64</c:v>
                </c:pt>
                <c:pt idx="18">
                  <c:v>46.858000000000004</c:v>
                </c:pt>
                <c:pt idx="19">
                  <c:v>48.205000000000013</c:v>
                </c:pt>
                <c:pt idx="20">
                  <c:v>48.783000000000001</c:v>
                </c:pt>
              </c:numCache>
            </c:numRef>
          </c:val>
        </c:ser>
        <c:ser>
          <c:idx val="5"/>
          <c:order val="6"/>
          <c:tx>
            <c:strRef>
              <c:f>Лист1!$A$15</c:f>
              <c:strCache>
                <c:ptCount val="1"/>
                <c:pt idx="0">
                  <c:v>Шельф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1247845570492935"/>
                  <c:y val="-1.1576849503981523E-2"/>
                </c:manualLayout>
              </c:layout>
              <c:showSerName val="1"/>
            </c:dLbl>
            <c:spPr>
              <a:noFill/>
              <a:ln w="25400">
                <a:noFill/>
              </a:ln>
            </c:spPr>
            <c:showSerName val="1"/>
          </c:dLbls>
          <c:cat>
            <c:numRef>
              <c:f>Лист1!$E$6:$Y$6</c:f>
              <c:numCache>
                <c:formatCode>0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Лист1!$B$15:$Y$15</c:f>
              <c:numCache>
                <c:formatCode>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0.56000000000000005</c:v>
                </c:pt>
                <c:pt idx="3">
                  <c:v>3.2</c:v>
                </c:pt>
                <c:pt idx="4">
                  <c:v>4.6499999999999995</c:v>
                </c:pt>
                <c:pt idx="5">
                  <c:v>1.5</c:v>
                </c:pt>
                <c:pt idx="6">
                  <c:v>10.5</c:v>
                </c:pt>
                <c:pt idx="7">
                  <c:v>34.700000000000003</c:v>
                </c:pt>
                <c:pt idx="8">
                  <c:v>44.4</c:v>
                </c:pt>
                <c:pt idx="9">
                  <c:v>66.300000000000011</c:v>
                </c:pt>
                <c:pt idx="10">
                  <c:v>92.3</c:v>
                </c:pt>
                <c:pt idx="11">
                  <c:v>98</c:v>
                </c:pt>
                <c:pt idx="12">
                  <c:v>103.6</c:v>
                </c:pt>
                <c:pt idx="13">
                  <c:v>121.57000000000001</c:v>
                </c:pt>
                <c:pt idx="14">
                  <c:v>139.16999999999999</c:v>
                </c:pt>
                <c:pt idx="15">
                  <c:v>149.16999999999999</c:v>
                </c:pt>
                <c:pt idx="16">
                  <c:v>159</c:v>
                </c:pt>
                <c:pt idx="17">
                  <c:v>176.8</c:v>
                </c:pt>
                <c:pt idx="18">
                  <c:v>196.3</c:v>
                </c:pt>
                <c:pt idx="19">
                  <c:v>209.99999999999997</c:v>
                </c:pt>
                <c:pt idx="20">
                  <c:v>216.4</c:v>
                </c:pt>
              </c:numCache>
            </c:numRef>
          </c:val>
        </c:ser>
        <c:axId val="50088576"/>
        <c:axId val="50111232"/>
      </c:areaChart>
      <c:catAx>
        <c:axId val="50088576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</a:t>
                </a:r>
              </a:p>
            </c:rich>
          </c:tx>
          <c:layout>
            <c:manualLayout>
              <c:xMode val="edge"/>
              <c:yMode val="edge"/>
              <c:x val="0.50155118924508757"/>
              <c:y val="0.94237288135593167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0111232"/>
        <c:crosses val="autoZero"/>
        <c:auto val="1"/>
        <c:lblAlgn val="ctr"/>
        <c:lblOffset val="100"/>
        <c:tickLblSkip val="1"/>
        <c:tickMarkSkip val="1"/>
      </c:catAx>
      <c:valAx>
        <c:axId val="501112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Добыча газа, млрд.м3</a:t>
                </a:r>
              </a:p>
            </c:rich>
          </c:tx>
          <c:layout>
            <c:manualLayout>
              <c:xMode val="edge"/>
              <c:yMode val="edge"/>
              <c:x val="4.4812133746983899E-3"/>
              <c:y val="0.38135593220338981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00885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1743119266055051E-3"/>
          <c:y val="0.33227848101266055"/>
          <c:w val="0.76081603476792026"/>
          <c:h val="0.4149499218309419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3711">
              <a:solidFill>
                <a:schemeClr val="tx1"/>
              </a:solidFill>
              <a:prstDash val="solid"/>
            </a:ln>
          </c:spPr>
          <c:explosion val="23"/>
          <c:dPt>
            <c:idx val="0"/>
            <c:explosion val="14"/>
            <c:spPr>
              <a:gradFill rotWithShape="0">
                <a:gsLst>
                  <a:gs pos="0">
                    <a:srgbClr val="3366FF"/>
                  </a:gs>
                  <a:gs pos="100000">
                    <a:srgbClr val="3366FF">
                      <a:gamma/>
                      <a:shade val="7372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Pt>
            <c:idx val="1"/>
            <c:explosion val="15"/>
            <c:spPr>
              <a:gradFill rotWithShape="0">
                <a:gsLst>
                  <a:gs pos="0">
                    <a:srgbClr val="339966"/>
                  </a:gs>
                  <a:gs pos="100000">
                    <a:srgbClr val="CCFFCC"/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15"/>
            <c:spPr>
              <a:gradFill rotWithShape="0">
                <a:gsLst>
                  <a:gs pos="0">
                    <a:srgbClr val="666699"/>
                  </a:gs>
                  <a:gs pos="100000">
                    <a:srgbClr val="CCCCFF"/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16"/>
            <c:spPr>
              <a:gradFill rotWithShape="0">
                <a:gsLst>
                  <a:gs pos="0">
                    <a:srgbClr val="FF9900"/>
                  </a:gs>
                  <a:gs pos="100000">
                    <a:srgbClr val="FFCC99"/>
                  </a:gs>
                </a:gsLst>
                <a:path path="rect">
                  <a:fillToRect r="100000" b="100000"/>
                </a:path>
              </a:gradFill>
              <a:ln w="1371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7.853885371279809E-2"/>
                  <c:y val="-3.834609975656941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Шельф </a:t>
                    </a:r>
                  </a:p>
                  <a:p>
                    <a:r>
                      <a:rPr lang="ru-RU" sz="10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5,1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4.332938139151863E-2"/>
                  <c:y val="-0.17763790004889571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0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000" b="1" i="0" u="none" strike="noStrike" baseline="0" dirty="0" smtClean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Зап. Сибирь</a:t>
                    </a:r>
                    <a:endParaRPr lang="ru-RU" sz="1000" b="1" i="0" u="none" strike="noStrike" baseline="0" dirty="0">
                      <a:solidFill>
                        <a:schemeClr val="accent6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algn="ctr" rtl="0">
                      <a:defRPr sz="1000" b="1" i="0" u="none" strike="noStrike" baseline="0">
                        <a:solidFill>
                          <a:schemeClr val="accent6"/>
                        </a:solidFill>
                        <a:latin typeface="Arial" pitchFamily="34" charset="0"/>
                        <a:ea typeface="Impact"/>
                        <a:cs typeface="Arial" pitchFamily="34" charset="0"/>
                      </a:defRPr>
                    </a:pPr>
                    <a:r>
                      <a:rPr lang="ru-RU" sz="10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24,4</a:t>
                    </a:r>
                  </a:p>
                </c:rich>
              </c:tx>
              <c:spPr>
                <a:noFill/>
                <a:ln w="27422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6.4811482760296829E-2"/>
                  <c:y val="-6.037221321949451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Вост.</a:t>
                    </a:r>
                  </a:p>
                  <a:p>
                    <a:r>
                      <a:rPr lang="ru-RU" sz="10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Сибирь</a:t>
                    </a:r>
                  </a:p>
                  <a:p>
                    <a:r>
                      <a:rPr lang="ru-RU" sz="10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0,7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0.10770973994961977"/>
                  <c:y val="-4.541572375982479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Европ.</a:t>
                    </a:r>
                  </a:p>
                  <a:p>
                    <a:r>
                      <a:rPr lang="ru-RU" sz="1000" b="1" i="0" u="none" strike="noStrike" baseline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rPr>
                      <a:t>районы</a:t>
                    </a:r>
                  </a:p>
                  <a:p>
                    <a:r>
                      <a:rPr lang="ru-RU" sz="1000" b="1" i="0" u="none" strike="noStrike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3,4</a:t>
                    </a:r>
                  </a:p>
                </c:rich>
              </c:tx>
              <c:dLblPos val="bestFit"/>
            </c:dLbl>
            <c:spPr>
              <a:noFill/>
              <a:ln w="27422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accent6"/>
                    </a:solidFill>
                    <a:latin typeface="Arial" pitchFamily="34" charset="0"/>
                    <a:ea typeface="Impac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Шельф</c:v>
                </c:pt>
                <c:pt idx="1">
                  <c:v>ЗСМП</c:v>
                </c:pt>
                <c:pt idx="2">
                  <c:v>ВС</c:v>
                </c:pt>
                <c:pt idx="3">
                  <c:v>Европ.районы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4.7</c:v>
                </c:pt>
                <c:pt idx="1">
                  <c:v>24.3</c:v>
                </c:pt>
                <c:pt idx="2">
                  <c:v>0.70000000000000062</c:v>
                </c:pt>
                <c:pt idx="3">
                  <c:v>3.5</c:v>
                </c:pt>
              </c:numCache>
            </c:numRef>
          </c:val>
        </c:ser>
      </c:pie3DChart>
      <c:spPr>
        <a:noFill/>
        <a:ln w="2742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972" b="1" i="0" u="none" strike="noStrike" baseline="0">
          <a:solidFill>
            <a:schemeClr val="tx1"/>
          </a:solidFill>
          <a:latin typeface="Impact"/>
          <a:ea typeface="Impact"/>
          <a:cs typeface="Impact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0.65925</cdr:x>
      <cdr:y>0.6405</cdr:y>
    </cdr:from>
    <cdr:to>
      <cdr:x>0.6945</cdr:x>
      <cdr:y>0.7085</cdr:y>
    </cdr:to>
    <cdr:sp macro="" textlink="">
      <cdr:nvSpPr>
        <cdr:cNvPr id="205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957004" y="3753993"/>
          <a:ext cx="324676" cy="3821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000000"/>
          </a:solidFill>
          <a:round/>
          <a:headEnd type="stealth"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0.18304</cdr:x>
      <cdr:y>0.31695</cdr:y>
    </cdr:from>
    <cdr:to>
      <cdr:x>0.32782</cdr:x>
      <cdr:y>0.4339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1685925" y="1781175"/>
          <a:ext cx="1333500" cy="65722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none"/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0.30536</cdr:x>
      <cdr:y>0.42135</cdr:y>
    </cdr:from>
    <cdr:to>
      <cdr:x>0.45402</cdr:x>
      <cdr:y>0.57303</cdr:y>
    </cdr:to>
    <cdr:sp macro="" textlink="">
      <cdr:nvSpPr>
        <cdr:cNvPr id="3" name="Овал 2"/>
        <cdr:cNvSpPr/>
      </cdr:nvSpPr>
      <cdr:spPr bwMode="auto">
        <a:xfrm xmlns:a="http://schemas.openxmlformats.org/drawingml/2006/main">
          <a:off x="1076081" y="714374"/>
          <a:ext cx="523875" cy="25717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 w="9525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0" tIns="0" rIns="0" bIns="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rgbClr val="C00000"/>
              </a:solidFill>
            </a:rPr>
            <a:t>33</a:t>
          </a:r>
          <a:r>
            <a:rPr lang="ru-RU" b="1" dirty="0" smtClean="0">
              <a:solidFill>
                <a:srgbClr val="C00000"/>
              </a:solidFill>
            </a:rPr>
            <a:t>,6</a:t>
          </a:r>
          <a:endParaRPr lang="ru-RU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E9EB-4BDF-45CE-A03C-3C70888FD576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C500-E025-485F-AA83-C30939BA1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6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5888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Основные программные документы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3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/>
          </a:p>
          <a:p>
            <a:pPr lvl="0" algn="ctr"/>
            <a:endParaRPr lang="ru-RU" sz="2400" b="1" dirty="0"/>
          </a:p>
          <a:p>
            <a:pPr lvl="0" algn="ctr"/>
            <a:r>
              <a:rPr lang="ru-RU" sz="2400" b="1" dirty="0" smtClean="0"/>
              <a:t>В.В.Черепанов, Г.Г.Кучеров</a:t>
            </a:r>
          </a:p>
          <a:p>
            <a:pPr lvl="0" algn="ctr">
              <a:buFont typeface="Wingdings" pitchFamily="2" charset="2"/>
              <a:buChar char="Ø"/>
            </a:pPr>
            <a:endParaRPr lang="ru-RU" sz="2400" b="1" dirty="0"/>
          </a:p>
          <a:p>
            <a:pPr lvl="0" algn="ctr"/>
            <a:r>
              <a:rPr lang="ru-RU" sz="3200" b="1" dirty="0" smtClean="0"/>
              <a:t>Перспективы и проблемы развития геологоразведочных работ и добычи газа в ОАО «Газпром» до 2030 года</a:t>
            </a:r>
          </a:p>
          <a:p>
            <a:pPr lvl="0" algn="ctr"/>
            <a:endParaRPr lang="ru-RU" sz="2400" b="1" dirty="0"/>
          </a:p>
          <a:p>
            <a:pPr lvl="0" algn="ctr"/>
            <a:r>
              <a:rPr lang="ru-RU" sz="2400" b="1" dirty="0" smtClean="0"/>
              <a:t>Доклад на заседании Президиума Сибирского отделения РАН</a:t>
            </a:r>
          </a:p>
          <a:p>
            <a:pPr lvl="0" algn="ctr"/>
            <a:endParaRPr lang="ru-RU" sz="2400" b="1" dirty="0"/>
          </a:p>
          <a:p>
            <a:pPr lvl="0" algn="ctr"/>
            <a:r>
              <a:rPr lang="ru-RU" sz="2400" b="1" dirty="0" smtClean="0"/>
              <a:t>г. Новосибирск, 02.06.2011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55295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Нетрадиционные  ресурсы газа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700808"/>
            <a:ext cx="734481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/>
              <a:t>Программой НИОКР ОАО «Газпром» на 2011 год предусмотрен ряд работ по изучению нетрадиционных ресурсов газа в целом, в том числе:</a:t>
            </a:r>
          </a:p>
          <a:p>
            <a:pPr algn="just">
              <a:lnSpc>
                <a:spcPct val="80000"/>
              </a:lnSpc>
            </a:pPr>
            <a:endParaRPr lang="ru-RU" sz="24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/>
              <a:t>Технико-экономическая оценка современного состояния и перспектив развития добычи сланцевого газа в России и в мире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ru-RU" sz="24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/>
              <a:t>Комплексная целевая программа освоения нетрадиционных ресурсов газа (газовые гидраты, сланцевые и угольные газы, газ плотных коллекторов)</a:t>
            </a:r>
          </a:p>
          <a:p>
            <a:pPr algn="just">
              <a:lnSpc>
                <a:spcPct val="80000"/>
              </a:lnSpc>
            </a:pPr>
            <a:endParaRPr lang="ru-RU" sz="24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55295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Программа инновационного развития ОАО «Газпром»</a:t>
            </a:r>
          </a:p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Технологические приоритеты газового бизнеса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3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поиска и разведки месторождений углеводородов, включая освоение нетрадиционных ресурсов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освоения ресурсов углеводородов в районах вечной мерзлоты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освоения ресурсов углеводородов на континентальном шельфе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добычи углеводородов на действующих месторождениях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Технологии, обеспечивающие повышение эффективности магистрального транспорта газа, диверсификацию способов поставок газа потребителям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для повышения эффективности хранения газа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</a:t>
            </a:r>
            <a:r>
              <a:rPr lang="ru-RU" b="1" dirty="0" err="1" smtClean="0"/>
              <a:t>газопереработки</a:t>
            </a:r>
            <a:r>
              <a:rPr lang="ru-RU" b="1" dirty="0" smtClean="0"/>
              <a:t> и</a:t>
            </a:r>
            <a:r>
              <a:rPr lang="en-US" b="1" dirty="0" smtClean="0"/>
              <a:t> </a:t>
            </a:r>
            <a:r>
              <a:rPr lang="ru-RU" b="1" dirty="0" smtClean="0"/>
              <a:t>нефтегазохимии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/>
              <a:t>Технологии реализации и использования газа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Ключевые инновационные технологии.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Газовый бизнес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1520" y="1340768"/>
          <a:ext cx="8496944" cy="4680522"/>
        </p:xfrm>
        <a:graphic>
          <a:graphicData uri="http://schemas.openxmlformats.org/drawingml/2006/table">
            <a:tbl>
              <a:tblPr/>
              <a:tblGrid>
                <a:gridCol w="3704335"/>
                <a:gridCol w="3368076"/>
                <a:gridCol w="1424533"/>
              </a:tblGrid>
              <a:tr h="596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Технологический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приоритет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Показатели 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эффективности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Целевое значение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152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1. Технологии поиска и разведки месторождений углеводородов, включая освоение нетрадиционных ресурсов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прогнозных удельных затрат при поиске и разведке месторождений в Российской Федерации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7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Технологии, направленные на реализацию приоритета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87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1-1. Технология поиска и частичной разведки месторождений с использованием методов дистанционного зондирования Земли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сокращение расходов на поиск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50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сокращение расходов на разведку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1-2. Технологии поиска и разведки месторождений нетрадиционных ресурсов углеводородов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сокращение расходов на поиск и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разведочное 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1-3. Технология ядерной магнитной томографии пластов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повышение достоверности результатов разведки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20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–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40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Ключевые инновационные технологии.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Газовый бизнес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1520" y="1600834"/>
          <a:ext cx="8424936" cy="4348446"/>
        </p:xfrm>
        <a:graphic>
          <a:graphicData uri="http://schemas.openxmlformats.org/drawingml/2006/table">
            <a:tbl>
              <a:tblPr/>
              <a:tblGrid>
                <a:gridCol w="3672943"/>
                <a:gridCol w="3339533"/>
                <a:gridCol w="1412460"/>
              </a:tblGrid>
              <a:tr h="47728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Технологический</a:t>
                      </a:r>
                      <a:b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приоритет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Показатели 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эффективности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Целевое значение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94785">
                <a:tc row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2. Технологии освоения ресурсов углеводородов в районах вечной мерзлоты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капитальных затрат на прирост добычи в районах вечной мерзлоты 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эксплуатационных затрат при добыче газа в районах вечной мерзлоты 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техногенного воздействия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минимума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9">
                <a:tc gridSpan="3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Технологии, направленные на реализацию приоритета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231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2-1. Создание производственно-технологических комплексов на основе «малолюдных технологий»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сокращение эксплуатационных расходов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10–15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282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2-2. Технология строительства и эксплуатации скважин с использованием активной и пассивной теплоизоляции стволов 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предотвращение растепления многолетнемерзлых пород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минимума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Ключевые инновационные технологии.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Газовый бизнес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1520" y="1268759"/>
          <a:ext cx="8640960" cy="4824537"/>
        </p:xfrm>
        <a:graphic>
          <a:graphicData uri="http://schemas.openxmlformats.org/drawingml/2006/table">
            <a:tbl>
              <a:tblPr/>
              <a:tblGrid>
                <a:gridCol w="3767121"/>
                <a:gridCol w="3425162"/>
                <a:gridCol w="1448677"/>
              </a:tblGrid>
              <a:tr h="62379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Технологический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приоритет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Показатели 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эффективности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Целевое значение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47657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3. Технологии освоения ресурсов углеводородов на континентальном шельфе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прогнозных удельных капитальных и эксплуатационных затрат при добыче газа в шельфовой зоне Российской Федерации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534">
                <a:tc gridSpan="3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Технологии, направленные на реализацию приоритета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31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3-1. Технология добычи углеводородов с использованием подводных добычных комплексов производительностью до 10 млрд м</a:t>
                      </a:r>
                      <a:r>
                        <a:rPr lang="ru-RU" sz="1200" kern="1200" baseline="30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/год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повышение производительности добычи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10 млрд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м</a:t>
                      </a:r>
                      <a:r>
                        <a:rPr lang="ru-RU" sz="1200" kern="1200" baseline="30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/ год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31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3-2. Технология добычи углеводородов с использованием надводных добычных комплексов производительностью до 20 млрд м</a:t>
                      </a:r>
                      <a:r>
                        <a:rPr lang="ru-RU" sz="1200" kern="1200" baseline="300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/год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повышение производительности добычи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20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млрд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м</a:t>
                      </a:r>
                      <a:r>
                        <a:rPr lang="ru-RU" sz="1200" kern="1200" baseline="300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/ год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Ключевые инновационные технологии.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Газовый бизнес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1340770"/>
          <a:ext cx="8496944" cy="4536500"/>
        </p:xfrm>
        <a:graphic>
          <a:graphicData uri="http://schemas.openxmlformats.org/drawingml/2006/table">
            <a:tbl>
              <a:tblPr/>
              <a:tblGrid>
                <a:gridCol w="3704335"/>
                <a:gridCol w="3368076"/>
                <a:gridCol w="1424533"/>
              </a:tblGrid>
              <a:tr h="51418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Технологический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приоритет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Показатели 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эффективности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Целевое значение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48490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4. Технологии добычи углеводородов на действующих месторождениях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удельных капитальных затрат на прирост добычи в -Пур-Тазовском регионе 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прогнозных удельных эксплуатационных затрат при добыче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12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70">
                <a:tc gridSpan="3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Технологии, направленные на реализацию приоритета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49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4-1. Технологии эксплуатации скважин и промыслов при низких пластовых давлениях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продление срока эффективной добычи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–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 лет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49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spc="-3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4-2. Технология искусственного заводнения пласта с целью увеличения КИН нефтяных оторочек газовых месторождений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повышение коэффициента извлечения запасов нефти (при текущих 10 %)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25%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49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4-3. Создание интеллектуальных систем управления разработкой месторождения на промысле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сокращение эксплуатационных затрат 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10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–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15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36195" marR="3619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55295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Применение суперкомпьютерных технологий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55679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b="1" dirty="0" smtClean="0"/>
              <a:t>9 июня 2011 года в ОАО «Газпром» состоится расширенное заседание секции «Развитие сырьевой базы, разработка и обустройство месторождений» НТС ОАО «Газпром» по вопросу «Перспективы использования суперкомпьютерных технологий для моделирования геологического строения и разработки месторождений»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dirty="0" smtClean="0"/>
              <a:t>Приглашаем ученых Сибирского отделения РАН принять участие в заседании и выступить с докладами по рассматриваемому вопросу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b="1" dirty="0" smtClean="0"/>
              <a:t>Контактное лицо по организационным вопросам: </a:t>
            </a:r>
            <a:endParaRPr lang="en-US" b="1" dirty="0" smtClean="0"/>
          </a:p>
          <a:p>
            <a:pPr marL="800100" lvl="1" indent="-342900"/>
            <a:r>
              <a:rPr lang="ru-RU" b="1" dirty="0" smtClean="0"/>
              <a:t>Ершов Сергей Евгеньевич;</a:t>
            </a:r>
            <a:endParaRPr lang="en-US" b="1" dirty="0" smtClean="0"/>
          </a:p>
          <a:p>
            <a:pPr marL="800100" lvl="1" indent="-342900"/>
            <a:r>
              <a:rPr lang="ru-RU" b="1" dirty="0" smtClean="0"/>
              <a:t>тел. 8 (495)-719-68-43;</a:t>
            </a:r>
          </a:p>
          <a:p>
            <a:pPr marL="800100" lvl="1" indent="-342900"/>
            <a:r>
              <a:rPr lang="ru-RU" b="1" dirty="0" smtClean="0"/>
              <a:t>факс 8 (495)-719-69-67;</a:t>
            </a:r>
          </a:p>
          <a:p>
            <a:pPr marL="800100" lvl="1" indent="-342900"/>
            <a:r>
              <a:rPr lang="en-US" b="1" dirty="0" smtClean="0"/>
              <a:t>E-mail </a:t>
            </a:r>
            <a:r>
              <a:rPr lang="ru-RU" b="1" dirty="0" smtClean="0"/>
              <a:t> </a:t>
            </a:r>
            <a:r>
              <a:rPr lang="en-US" b="1" dirty="0" smtClean="0"/>
              <a:t>S.Ershov@adm.gazprom.ru</a:t>
            </a:r>
            <a:endParaRPr lang="ru-RU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ru-RU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sz="1200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Ключевые инновационные технологии.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Газовый бизнес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340768"/>
          <a:ext cx="8568952" cy="4596623"/>
        </p:xfrm>
        <a:graphic>
          <a:graphicData uri="http://schemas.openxmlformats.org/drawingml/2006/table">
            <a:tbl>
              <a:tblPr/>
              <a:tblGrid>
                <a:gridCol w="3735726"/>
                <a:gridCol w="3396620"/>
                <a:gridCol w="1436606"/>
              </a:tblGrid>
              <a:tr h="391166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Технологический</a:t>
                      </a:r>
                      <a:b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приоритет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3561" marR="23561" marT="11574" marB="11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Показатели </a:t>
                      </a:r>
                      <a:b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</a:b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эффективности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Целевое значение</a:t>
                      </a:r>
                      <a:endParaRPr lang="ru-RU" sz="1200" kern="120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91166">
                <a:tc row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7. Технологии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газопереработки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и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нефтегазохимии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3561" marR="23561" marT="11574" marB="1157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капитальных вложений в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переработке углеводородов 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эксплуатационных затрат в переработке углеводородов 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производство и сбыт новой продукции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3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10">
                <a:tc gridSpan="3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Технологии, направленные на реализацию приоритета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16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7-1. Технология извлечения этан-бутановой фракции из исходного сырого газа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повышение степени извлечения жирных компонентов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90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–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95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7-2. Технология вторичной переработки стабильного конденсата, нефти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повышение качества и глубины переработки (получение бензинов, мазутов, ракетных топлив)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98 %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8">
                <a:tc rowSpan="2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7-3. Энергосберегающая технология выделения, хранения и транспорта гелия (включая мембранные технологии выделения целевых компонентов)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энергозатрат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15 %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снижение капитальных вложений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15 %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7-4. Энергосберегающая технология производства СПГ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сокращение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энергозатрат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на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единицу произведенного объема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СПГ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на 5 %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7-5. Технология производства синтетических жидких топлив из</a:t>
                      </a:r>
                      <a:r>
                        <a:rPr lang="en-US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природного газа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получение ликвидной продукции, в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том числе за счет утилизации ПНГ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3 %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21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7-6. Технология создания новых материалов на основе газовой серы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производство и вывод на рынок новых видов ликвидной продукции с высокой добавочной стоимостью, эффективная утилизация серы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до 15 %</a:t>
                      </a:r>
                    </a:p>
                  </a:txBody>
                  <a:tcPr marL="23561" marR="23561" marT="11574" marB="115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55295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556792"/>
            <a:ext cx="85689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endParaRPr lang="ru-RU" sz="2800" b="1" dirty="0" smtClean="0"/>
          </a:p>
          <a:p>
            <a:pPr marL="342900" lvl="0" indent="-342900" algn="ctr"/>
            <a:endParaRPr lang="ru-RU" sz="2800" b="1" dirty="0" smtClean="0"/>
          </a:p>
          <a:p>
            <a:pPr marL="342900" lvl="0" indent="-342900" algn="ctr"/>
            <a:endParaRPr lang="ru-RU" sz="2800" b="1" dirty="0" smtClean="0"/>
          </a:p>
          <a:p>
            <a:pPr marL="342900" lvl="0" indent="-342900" algn="ctr"/>
            <a:r>
              <a:rPr lang="ru-RU" sz="2800" b="1" dirty="0" smtClean="0"/>
              <a:t>Спасибо за внимание!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b="1" dirty="0" smtClean="0"/>
          </a:p>
          <a:p>
            <a:pPr marL="342900" lvl="0" indent="-342900">
              <a:buFont typeface="Wingdings" pitchFamily="2" charset="2"/>
              <a:buChar char="Ø"/>
            </a:pP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55295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Инновационный технологии разработки </a:t>
            </a:r>
            <a:r>
              <a:rPr lang="ru-RU" sz="2000" dirty="0" err="1" smtClean="0">
                <a:solidFill>
                  <a:schemeClr val="bg1"/>
                </a:solidFill>
              </a:rPr>
              <a:t>метаноугольных</a:t>
            </a:r>
            <a:r>
              <a:rPr lang="ru-RU" sz="2000" dirty="0" smtClean="0">
                <a:solidFill>
                  <a:schemeClr val="bg1"/>
                </a:solidFill>
              </a:rPr>
              <a:t> месторождений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54255" y="1111463"/>
          <a:ext cx="8566217" cy="5125849"/>
        </p:xfrm>
        <a:graphic>
          <a:graphicData uri="http://schemas.openxmlformats.org/presentationml/2006/ole">
            <p:oleObj spid="_x0000_s26626" name="CorelDRAW" r:id="rId4" imgW="24760080" imgH="15739560" progId="CorelDRAW.Graphic.1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5888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Основные программные документы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3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/>
              <a:t>Энергетическая стратегия России на период до 2030 г (утверждена распоряжением Правительства РФ от 13.11.2009 № 1715-р); </a:t>
            </a: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endParaRPr lang="ru-RU" sz="1600" dirty="0"/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Программа создания в Восточной Сибири и на Дальнем Востоке единой системы добычи, транспортировки газа и газоснабжения с учетом возможного экспорта газа на рынки Китая и других стран Азиатско-Тихоокеанского региона (Приказ </a:t>
            </a:r>
            <a:r>
              <a:rPr lang="ru-RU" sz="1600" dirty="0" err="1"/>
              <a:t>Минпромэнерго</a:t>
            </a:r>
            <a:r>
              <a:rPr lang="ru-RU" sz="1600" dirty="0"/>
              <a:t> России от 03.09.2007)</a:t>
            </a:r>
          </a:p>
          <a:p>
            <a:r>
              <a:rPr lang="ru-RU" sz="1600" i="1" dirty="0"/>
              <a:t>(В настоящее время Минэнерго России инициируется корректировка программы</a:t>
            </a:r>
            <a:r>
              <a:rPr lang="ru-RU" sz="1600" i="1" dirty="0" smtClean="0"/>
              <a:t>);</a:t>
            </a:r>
          </a:p>
          <a:p>
            <a:endParaRPr lang="ru-RU" sz="1600" dirty="0"/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«Программа комплексного освоения месторождений углеводородного сырья Ямало-ненецкого автономного округа и севера Красноярского края» и ее составная часть «Комплексное освоение месторождений </a:t>
            </a:r>
            <a:r>
              <a:rPr lang="ru-RU" sz="1600" dirty="0" err="1"/>
              <a:t>п-ва</a:t>
            </a:r>
            <a:r>
              <a:rPr lang="ru-RU" sz="1600" dirty="0"/>
              <a:t> Ямал и прилегающих </a:t>
            </a:r>
            <a:r>
              <a:rPr lang="ru-RU" sz="1600" dirty="0" smtClean="0"/>
              <a:t>акваторий</a:t>
            </a:r>
            <a:r>
              <a:rPr lang="ru-RU" sz="1600" dirty="0" smtClean="0"/>
              <a:t>»</a:t>
            </a:r>
            <a:r>
              <a:rPr lang="en-US" sz="1600" dirty="0" smtClean="0"/>
              <a:t> (</a:t>
            </a:r>
            <a:r>
              <a:rPr lang="ru-RU" sz="1600" dirty="0" smtClean="0"/>
              <a:t>Приказ </a:t>
            </a:r>
            <a:r>
              <a:rPr lang="ru-RU" sz="1600" dirty="0" smtClean="0"/>
              <a:t>Минэнерго России от 05.08.2010 № 441)</a:t>
            </a:r>
            <a:r>
              <a:rPr lang="ru-RU" sz="1600" dirty="0" smtClean="0"/>
              <a:t>;</a:t>
            </a: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endParaRPr lang="ru-RU" sz="1600" dirty="0"/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Программа развития минерально-сырьевой базы газовой промышленности на период до 2030 года (Постановление Правления ОАО «Газпром» № 71/22-кт 23.10.2002</a:t>
            </a:r>
            <a:r>
              <a:rPr lang="ru-RU" sz="1600" dirty="0" smtClean="0"/>
              <a:t>);</a:t>
            </a:r>
          </a:p>
          <a:p>
            <a:pPr lvl="0">
              <a:buFont typeface="Wingdings" pitchFamily="2" charset="2"/>
              <a:buChar char="Ø"/>
            </a:pPr>
            <a:endParaRPr lang="ru-RU" sz="1600" dirty="0"/>
          </a:p>
          <a:p>
            <a:pPr lvl="0">
              <a:buFont typeface="Wingdings" pitchFamily="2" charset="2"/>
              <a:buChar char="Ø"/>
            </a:pPr>
            <a:r>
              <a:rPr lang="ru-RU" sz="1600" dirty="0"/>
              <a:t>«Программа развития ОАО «Газпром» на 10 лет</a:t>
            </a:r>
            <a:r>
              <a:rPr lang="ru-RU" sz="1600" dirty="0" smtClean="0"/>
              <a:t>»;</a:t>
            </a:r>
            <a:endParaRPr lang="ru-RU" sz="1600" dirty="0" smtClean="0"/>
          </a:p>
          <a:p>
            <a:pPr lvl="0">
              <a:buFont typeface="Wingdings" pitchFamily="2" charset="2"/>
              <a:buChar char="Ø"/>
            </a:pPr>
            <a:endParaRPr lang="ru-RU" sz="1600" dirty="0"/>
          </a:p>
          <a:p>
            <a:pPr lvl="0">
              <a:buFont typeface="Wingdings" pitchFamily="2" charset="2"/>
              <a:buChar char="Ø"/>
            </a:pPr>
            <a:r>
              <a:rPr lang="ru-RU" sz="1600" dirty="0" smtClean="0"/>
              <a:t>Программа </a:t>
            </a:r>
            <a:r>
              <a:rPr lang="ru-RU" sz="1600" dirty="0"/>
              <a:t>освоения ресурсов углеводородов на шельфе Российской Федерации до 2030 года </a:t>
            </a:r>
            <a:r>
              <a:rPr lang="ru-RU" sz="1600" dirty="0" smtClean="0"/>
              <a:t>(Коррективы приняты Постановлением  </a:t>
            </a:r>
            <a:r>
              <a:rPr lang="ru-RU" sz="1600" dirty="0"/>
              <a:t>Правления ОАО «Газпром» » № 07 от 3.03.2011</a:t>
            </a:r>
            <a:r>
              <a:rPr lang="ru-RU" sz="1600" dirty="0" smtClean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80988" y="152400"/>
            <a:ext cx="8605837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1" lang="ru-RU">
                <a:solidFill>
                  <a:schemeClr val="tx2"/>
                </a:solidFill>
              </a:rPr>
              <a:t>Эффективное использование технологии многостадийного ГРП – </a:t>
            </a:r>
          </a:p>
          <a:p>
            <a:pPr algn="ctr"/>
            <a:r>
              <a:rPr kumimoji="1" lang="ru-RU">
                <a:solidFill>
                  <a:schemeClr val="tx2"/>
                </a:solidFill>
              </a:rPr>
              <a:t>ключ к залежам сланцевого газа</a:t>
            </a:r>
            <a:endParaRPr kumimoji="1" lang="en-US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/>
          <a:srcRect t="9062" b="9027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63700" y="4224338"/>
            <a:ext cx="5940425" cy="2406650"/>
            <a:chOff x="1032" y="2688"/>
            <a:chExt cx="3972" cy="1506"/>
          </a:xfrm>
        </p:grpSpPr>
        <p:sp>
          <p:nvSpPr>
            <p:cNvPr id="5" name="Freeform 72"/>
            <p:cNvSpPr>
              <a:spLocks/>
            </p:cNvSpPr>
            <p:nvPr/>
          </p:nvSpPr>
          <p:spPr bwMode="auto">
            <a:xfrm>
              <a:off x="1032" y="2712"/>
              <a:ext cx="3972" cy="1482"/>
            </a:xfrm>
            <a:custGeom>
              <a:avLst/>
              <a:gdLst>
                <a:gd name="T0" fmla="*/ 0 w 3972"/>
                <a:gd name="T1" fmla="*/ 0 h 1482"/>
                <a:gd name="T2" fmla="*/ 108 w 3972"/>
                <a:gd name="T3" fmla="*/ 48 h 1482"/>
                <a:gd name="T4" fmla="*/ 468 w 3972"/>
                <a:gd name="T5" fmla="*/ 180 h 1482"/>
                <a:gd name="T6" fmla="*/ 1824 w 3972"/>
                <a:gd name="T7" fmla="*/ 684 h 1482"/>
                <a:gd name="T8" fmla="*/ 3030 w 3972"/>
                <a:gd name="T9" fmla="*/ 1134 h 1482"/>
                <a:gd name="T10" fmla="*/ 3972 w 3972"/>
                <a:gd name="T11" fmla="*/ 1482 h 1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72"/>
                <a:gd name="T19" fmla="*/ 0 h 1482"/>
                <a:gd name="T20" fmla="*/ 3972 w 3972"/>
                <a:gd name="T21" fmla="*/ 1482 h 14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72" h="1482">
                  <a:moveTo>
                    <a:pt x="0" y="0"/>
                  </a:moveTo>
                  <a:cubicBezTo>
                    <a:pt x="15" y="9"/>
                    <a:pt x="30" y="18"/>
                    <a:pt x="108" y="48"/>
                  </a:cubicBezTo>
                  <a:cubicBezTo>
                    <a:pt x="186" y="78"/>
                    <a:pt x="182" y="74"/>
                    <a:pt x="468" y="180"/>
                  </a:cubicBezTo>
                  <a:cubicBezTo>
                    <a:pt x="754" y="286"/>
                    <a:pt x="1397" y="525"/>
                    <a:pt x="1824" y="684"/>
                  </a:cubicBezTo>
                  <a:cubicBezTo>
                    <a:pt x="2251" y="843"/>
                    <a:pt x="2672" y="1001"/>
                    <a:pt x="3030" y="1134"/>
                  </a:cubicBezTo>
                  <a:cubicBezTo>
                    <a:pt x="3388" y="1267"/>
                    <a:pt x="3815" y="1424"/>
                    <a:pt x="3972" y="1482"/>
                  </a:cubicBezTo>
                </a:path>
              </a:pathLst>
            </a:custGeom>
            <a:noFill/>
            <a:ln w="2857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73"/>
            <p:cNvSpPr>
              <a:spLocks noChangeShapeType="1"/>
            </p:cNvSpPr>
            <p:nvPr/>
          </p:nvSpPr>
          <p:spPr bwMode="auto">
            <a:xfrm flipH="1">
              <a:off x="1632" y="2688"/>
              <a:ext cx="90" cy="198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 Box 6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6825" y="4437063"/>
            <a:ext cx="35306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Многостадийный ГРП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Freeform 7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27150" y="3944938"/>
            <a:ext cx="6562725" cy="3078162"/>
          </a:xfrm>
          <a:custGeom>
            <a:avLst/>
            <a:gdLst>
              <a:gd name="T0" fmla="*/ 0 w 4344"/>
              <a:gd name="T1" fmla="*/ 2147483647 h 1908"/>
              <a:gd name="T2" fmla="*/ 2147483647 w 4344"/>
              <a:gd name="T3" fmla="*/ 2147483647 h 1908"/>
              <a:gd name="T4" fmla="*/ 2147483647 w 4344"/>
              <a:gd name="T5" fmla="*/ 2147483647 h 1908"/>
              <a:gd name="T6" fmla="*/ 2147483647 w 4344"/>
              <a:gd name="T7" fmla="*/ 2147483647 h 1908"/>
              <a:gd name="T8" fmla="*/ 2147483647 w 4344"/>
              <a:gd name="T9" fmla="*/ 2147483647 h 1908"/>
              <a:gd name="T10" fmla="*/ 2147483647 w 4344"/>
              <a:gd name="T11" fmla="*/ 2147483647 h 1908"/>
              <a:gd name="T12" fmla="*/ 2147483647 w 4344"/>
              <a:gd name="T13" fmla="*/ 2147483647 h 1908"/>
              <a:gd name="T14" fmla="*/ 2147483647 w 4344"/>
              <a:gd name="T15" fmla="*/ 2147483647 h 1908"/>
              <a:gd name="T16" fmla="*/ 2147483647 w 4344"/>
              <a:gd name="T17" fmla="*/ 2147483647 h 1908"/>
              <a:gd name="T18" fmla="*/ 2147483647 w 4344"/>
              <a:gd name="T19" fmla="*/ 2147483647 h 1908"/>
              <a:gd name="T20" fmla="*/ 2147483647 w 4344"/>
              <a:gd name="T21" fmla="*/ 2147483647 h 1908"/>
              <a:gd name="T22" fmla="*/ 2147483647 w 4344"/>
              <a:gd name="T23" fmla="*/ 2147483647 h 1908"/>
              <a:gd name="T24" fmla="*/ 2147483647 w 4344"/>
              <a:gd name="T25" fmla="*/ 2147483647 h 1908"/>
              <a:gd name="T26" fmla="*/ 2147483647 w 4344"/>
              <a:gd name="T27" fmla="*/ 2147483647 h 1908"/>
              <a:gd name="T28" fmla="*/ 2147483647 w 4344"/>
              <a:gd name="T29" fmla="*/ 2147483647 h 1908"/>
              <a:gd name="T30" fmla="*/ 2147483647 w 4344"/>
              <a:gd name="T31" fmla="*/ 2147483647 h 1908"/>
              <a:gd name="T32" fmla="*/ 2147483647 w 4344"/>
              <a:gd name="T33" fmla="*/ 2147483647 h 1908"/>
              <a:gd name="T34" fmla="*/ 2147483647 w 4344"/>
              <a:gd name="T35" fmla="*/ 2147483647 h 1908"/>
              <a:gd name="T36" fmla="*/ 2147483647 w 4344"/>
              <a:gd name="T37" fmla="*/ 2147483647 h 1908"/>
              <a:gd name="T38" fmla="*/ 2147483647 w 4344"/>
              <a:gd name="T39" fmla="*/ 2147483647 h 1908"/>
              <a:gd name="T40" fmla="*/ 2147483647 w 4344"/>
              <a:gd name="T41" fmla="*/ 2147483647 h 1908"/>
              <a:gd name="T42" fmla="*/ 2147483647 w 4344"/>
              <a:gd name="T43" fmla="*/ 2147483647 h 1908"/>
              <a:gd name="T44" fmla="*/ 2147483647 w 4344"/>
              <a:gd name="T45" fmla="*/ 2147483647 h 1908"/>
              <a:gd name="T46" fmla="*/ 2147483647 w 4344"/>
              <a:gd name="T47" fmla="*/ 2147483647 h 1908"/>
              <a:gd name="T48" fmla="*/ 2147483647 w 4344"/>
              <a:gd name="T49" fmla="*/ 2147483647 h 1908"/>
              <a:gd name="T50" fmla="*/ 2147483647 w 4344"/>
              <a:gd name="T51" fmla="*/ 2147483647 h 1908"/>
              <a:gd name="T52" fmla="*/ 2147483647 w 4344"/>
              <a:gd name="T53" fmla="*/ 2147483647 h 1908"/>
              <a:gd name="T54" fmla="*/ 2147483647 w 4344"/>
              <a:gd name="T55" fmla="*/ 2147483647 h 1908"/>
              <a:gd name="T56" fmla="*/ 2147483647 w 4344"/>
              <a:gd name="T57" fmla="*/ 2147483647 h 1908"/>
              <a:gd name="T58" fmla="*/ 2147483647 w 4344"/>
              <a:gd name="T59" fmla="*/ 2147483647 h 1908"/>
              <a:gd name="T60" fmla="*/ 2147483647 w 4344"/>
              <a:gd name="T61" fmla="*/ 2147483647 h 1908"/>
              <a:gd name="T62" fmla="*/ 2147483647 w 4344"/>
              <a:gd name="T63" fmla="*/ 2147483647 h 1908"/>
              <a:gd name="T64" fmla="*/ 0 w 4344"/>
              <a:gd name="T65" fmla="*/ 0 h 19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44"/>
              <a:gd name="T100" fmla="*/ 0 h 1908"/>
              <a:gd name="T101" fmla="*/ 4344 w 4344"/>
              <a:gd name="T102" fmla="*/ 1908 h 190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44" h="1908">
                <a:moveTo>
                  <a:pt x="0" y="12"/>
                </a:moveTo>
                <a:lnTo>
                  <a:pt x="0" y="360"/>
                </a:lnTo>
                <a:lnTo>
                  <a:pt x="108" y="390"/>
                </a:lnTo>
                <a:lnTo>
                  <a:pt x="180" y="420"/>
                </a:lnTo>
                <a:lnTo>
                  <a:pt x="264" y="480"/>
                </a:lnTo>
                <a:lnTo>
                  <a:pt x="396" y="522"/>
                </a:lnTo>
                <a:lnTo>
                  <a:pt x="462" y="558"/>
                </a:lnTo>
                <a:lnTo>
                  <a:pt x="546" y="576"/>
                </a:lnTo>
                <a:lnTo>
                  <a:pt x="678" y="630"/>
                </a:lnTo>
                <a:lnTo>
                  <a:pt x="756" y="678"/>
                </a:lnTo>
                <a:lnTo>
                  <a:pt x="792" y="696"/>
                </a:lnTo>
                <a:lnTo>
                  <a:pt x="942" y="762"/>
                </a:lnTo>
                <a:lnTo>
                  <a:pt x="1086" y="810"/>
                </a:lnTo>
                <a:lnTo>
                  <a:pt x="1218" y="834"/>
                </a:lnTo>
                <a:lnTo>
                  <a:pt x="1362" y="924"/>
                </a:lnTo>
                <a:lnTo>
                  <a:pt x="1686" y="1062"/>
                </a:lnTo>
                <a:lnTo>
                  <a:pt x="1974" y="1176"/>
                </a:lnTo>
                <a:lnTo>
                  <a:pt x="2106" y="1230"/>
                </a:lnTo>
                <a:lnTo>
                  <a:pt x="2160" y="1242"/>
                </a:lnTo>
                <a:lnTo>
                  <a:pt x="2256" y="1290"/>
                </a:lnTo>
                <a:lnTo>
                  <a:pt x="2358" y="1350"/>
                </a:lnTo>
                <a:lnTo>
                  <a:pt x="2520" y="1386"/>
                </a:lnTo>
                <a:lnTo>
                  <a:pt x="2748" y="1488"/>
                </a:lnTo>
                <a:lnTo>
                  <a:pt x="3120" y="1632"/>
                </a:lnTo>
                <a:lnTo>
                  <a:pt x="3420" y="1746"/>
                </a:lnTo>
                <a:lnTo>
                  <a:pt x="3504" y="1770"/>
                </a:lnTo>
                <a:lnTo>
                  <a:pt x="3612" y="1818"/>
                </a:lnTo>
                <a:lnTo>
                  <a:pt x="3768" y="1884"/>
                </a:lnTo>
                <a:lnTo>
                  <a:pt x="3798" y="1908"/>
                </a:lnTo>
                <a:lnTo>
                  <a:pt x="4332" y="1908"/>
                </a:lnTo>
                <a:lnTo>
                  <a:pt x="4344" y="1584"/>
                </a:lnTo>
                <a:lnTo>
                  <a:pt x="4230" y="1518"/>
                </a:lnTo>
                <a:cubicBezTo>
                  <a:pt x="4213" y="1516"/>
                  <a:pt x="4182" y="1515"/>
                  <a:pt x="4164" y="1506"/>
                </a:cubicBezTo>
                <a:cubicBezTo>
                  <a:pt x="4158" y="1503"/>
                  <a:pt x="4153" y="1495"/>
                  <a:pt x="4146" y="1494"/>
                </a:cubicBezTo>
                <a:cubicBezTo>
                  <a:pt x="4126" y="1491"/>
                  <a:pt x="4106" y="1494"/>
                  <a:pt x="4086" y="1494"/>
                </a:cubicBezTo>
                <a:lnTo>
                  <a:pt x="4020" y="1476"/>
                </a:lnTo>
                <a:lnTo>
                  <a:pt x="3876" y="1428"/>
                </a:lnTo>
                <a:lnTo>
                  <a:pt x="3714" y="1350"/>
                </a:lnTo>
                <a:lnTo>
                  <a:pt x="3582" y="1314"/>
                </a:lnTo>
                <a:lnTo>
                  <a:pt x="3468" y="1284"/>
                </a:lnTo>
                <a:lnTo>
                  <a:pt x="3288" y="1206"/>
                </a:lnTo>
                <a:lnTo>
                  <a:pt x="3120" y="1146"/>
                </a:lnTo>
                <a:lnTo>
                  <a:pt x="2928" y="1062"/>
                </a:lnTo>
                <a:lnTo>
                  <a:pt x="2784" y="1026"/>
                </a:lnTo>
                <a:lnTo>
                  <a:pt x="2640" y="966"/>
                </a:lnTo>
                <a:lnTo>
                  <a:pt x="2514" y="930"/>
                </a:lnTo>
                <a:lnTo>
                  <a:pt x="2382" y="876"/>
                </a:lnTo>
                <a:lnTo>
                  <a:pt x="2220" y="810"/>
                </a:lnTo>
                <a:lnTo>
                  <a:pt x="2100" y="786"/>
                </a:lnTo>
                <a:lnTo>
                  <a:pt x="1962" y="714"/>
                </a:lnTo>
                <a:lnTo>
                  <a:pt x="1848" y="672"/>
                </a:lnTo>
                <a:lnTo>
                  <a:pt x="1758" y="630"/>
                </a:lnTo>
                <a:lnTo>
                  <a:pt x="1656" y="582"/>
                </a:lnTo>
                <a:lnTo>
                  <a:pt x="1536" y="558"/>
                </a:lnTo>
                <a:lnTo>
                  <a:pt x="1422" y="510"/>
                </a:lnTo>
                <a:lnTo>
                  <a:pt x="1290" y="486"/>
                </a:lnTo>
                <a:lnTo>
                  <a:pt x="1182" y="420"/>
                </a:lnTo>
                <a:lnTo>
                  <a:pt x="1056" y="402"/>
                </a:lnTo>
                <a:lnTo>
                  <a:pt x="990" y="354"/>
                </a:lnTo>
                <a:lnTo>
                  <a:pt x="888" y="336"/>
                </a:lnTo>
                <a:lnTo>
                  <a:pt x="792" y="276"/>
                </a:lnTo>
                <a:lnTo>
                  <a:pt x="654" y="234"/>
                </a:lnTo>
                <a:lnTo>
                  <a:pt x="468" y="186"/>
                </a:lnTo>
                <a:lnTo>
                  <a:pt x="288" y="102"/>
                </a:lnTo>
                <a:lnTo>
                  <a:pt x="162" y="66"/>
                </a:lnTo>
                <a:lnTo>
                  <a:pt x="0" y="0"/>
                </a:lnTo>
              </a:path>
            </a:pathLst>
          </a:custGeom>
          <a:solidFill>
            <a:srgbClr val="DDDDDD">
              <a:alpha val="25098"/>
            </a:srgbClr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lIns="101882" tIns="50941" rIns="101882" bIns="50941"/>
          <a:lstStyle/>
          <a:p>
            <a:endParaRPr lang="ru-RU"/>
          </a:p>
        </p:txBody>
      </p:sp>
      <p:grpSp>
        <p:nvGrpSpPr>
          <p:cNvPr id="9" name="Group 20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170238" y="4649788"/>
            <a:ext cx="4262437" cy="2014537"/>
            <a:chOff x="1967" y="2967"/>
            <a:chExt cx="2850" cy="1260"/>
          </a:xfrm>
        </p:grpSpPr>
        <p:grpSp>
          <p:nvGrpSpPr>
            <p:cNvPr id="10" name="Group 177"/>
            <p:cNvGrpSpPr>
              <a:grpSpLocks/>
            </p:cNvGrpSpPr>
            <p:nvPr/>
          </p:nvGrpSpPr>
          <p:grpSpPr bwMode="auto">
            <a:xfrm>
              <a:off x="1967" y="2967"/>
              <a:ext cx="2850" cy="1260"/>
              <a:chOff x="1967" y="2967"/>
              <a:chExt cx="2850" cy="1260"/>
            </a:xfrm>
          </p:grpSpPr>
          <p:grpSp>
            <p:nvGrpSpPr>
              <p:cNvPr id="12" name="Group 86"/>
              <p:cNvGrpSpPr>
                <a:grpSpLocks/>
              </p:cNvGrpSpPr>
              <p:nvPr/>
            </p:nvGrpSpPr>
            <p:grpSpPr bwMode="auto">
              <a:xfrm>
                <a:off x="1967" y="2967"/>
                <a:ext cx="276" cy="276"/>
                <a:chOff x="2675" y="1731"/>
                <a:chExt cx="276" cy="276"/>
              </a:xfrm>
            </p:grpSpPr>
            <p:sp>
              <p:nvSpPr>
                <p:cNvPr id="103" name="AutoShape 80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104" name="AutoShape 82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105" name="Group 85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106" name="AutoShape 8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107" name="AutoShape 84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3" name="Group 87"/>
              <p:cNvGrpSpPr>
                <a:grpSpLocks/>
              </p:cNvGrpSpPr>
              <p:nvPr/>
            </p:nvGrpSpPr>
            <p:grpSpPr bwMode="auto">
              <a:xfrm>
                <a:off x="2153" y="3057"/>
                <a:ext cx="276" cy="276"/>
                <a:chOff x="2675" y="1731"/>
                <a:chExt cx="276" cy="276"/>
              </a:xfrm>
            </p:grpSpPr>
            <p:sp>
              <p:nvSpPr>
                <p:cNvPr id="98" name="AutoShape 88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99" name="AutoShape 8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100" name="Group 90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101" name="AutoShape 9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102" name="AutoShape 92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4" name="Group 93"/>
              <p:cNvGrpSpPr>
                <a:grpSpLocks/>
              </p:cNvGrpSpPr>
              <p:nvPr/>
            </p:nvGrpSpPr>
            <p:grpSpPr bwMode="auto">
              <a:xfrm>
                <a:off x="2321" y="3111"/>
                <a:ext cx="276" cy="276"/>
                <a:chOff x="2675" y="1731"/>
                <a:chExt cx="276" cy="276"/>
              </a:xfrm>
            </p:grpSpPr>
            <p:sp>
              <p:nvSpPr>
                <p:cNvPr id="93" name="AutoShape 94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94" name="AutoShape 9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95" name="Group 96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96" name="AutoShape 9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97" name="AutoShape 9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5" name="Group 99"/>
              <p:cNvGrpSpPr>
                <a:grpSpLocks/>
              </p:cNvGrpSpPr>
              <p:nvPr/>
            </p:nvGrpSpPr>
            <p:grpSpPr bwMode="auto">
              <a:xfrm>
                <a:off x="2513" y="3183"/>
                <a:ext cx="276" cy="276"/>
                <a:chOff x="2675" y="1731"/>
                <a:chExt cx="276" cy="276"/>
              </a:xfrm>
            </p:grpSpPr>
            <p:sp>
              <p:nvSpPr>
                <p:cNvPr id="88" name="AutoShape 100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89" name="AutoShape 10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90" name="Group 102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91" name="AutoShape 10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92" name="AutoShape 104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6" name="Group 105"/>
              <p:cNvGrpSpPr>
                <a:grpSpLocks/>
              </p:cNvGrpSpPr>
              <p:nvPr/>
            </p:nvGrpSpPr>
            <p:grpSpPr bwMode="auto">
              <a:xfrm>
                <a:off x="2669" y="3249"/>
                <a:ext cx="276" cy="276"/>
                <a:chOff x="2675" y="1731"/>
                <a:chExt cx="276" cy="276"/>
              </a:xfrm>
            </p:grpSpPr>
            <p:sp>
              <p:nvSpPr>
                <p:cNvPr id="83" name="AutoShape 106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84" name="AutoShape 107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85" name="Group 108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86" name="AutoShape 10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87" name="AutoShape 110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7" name="Group 111"/>
              <p:cNvGrpSpPr>
                <a:grpSpLocks/>
              </p:cNvGrpSpPr>
              <p:nvPr/>
            </p:nvGrpSpPr>
            <p:grpSpPr bwMode="auto">
              <a:xfrm>
                <a:off x="2831" y="3297"/>
                <a:ext cx="276" cy="276"/>
                <a:chOff x="2675" y="1731"/>
                <a:chExt cx="276" cy="276"/>
              </a:xfrm>
            </p:grpSpPr>
            <p:sp>
              <p:nvSpPr>
                <p:cNvPr id="78" name="AutoShape 112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79" name="AutoShape 113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80" name="Group 114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81" name="AutoShape 1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82" name="AutoShape 11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8" name="Group 117"/>
              <p:cNvGrpSpPr>
                <a:grpSpLocks/>
              </p:cNvGrpSpPr>
              <p:nvPr/>
            </p:nvGrpSpPr>
            <p:grpSpPr bwMode="auto">
              <a:xfrm>
                <a:off x="3005" y="3375"/>
                <a:ext cx="276" cy="276"/>
                <a:chOff x="2675" y="1731"/>
                <a:chExt cx="276" cy="276"/>
              </a:xfrm>
            </p:grpSpPr>
            <p:sp>
              <p:nvSpPr>
                <p:cNvPr id="73" name="AutoShape 118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74" name="AutoShape 11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75" name="Group 120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76" name="AutoShape 12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77" name="AutoShape 122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19" name="Group 123"/>
              <p:cNvGrpSpPr>
                <a:grpSpLocks/>
              </p:cNvGrpSpPr>
              <p:nvPr/>
            </p:nvGrpSpPr>
            <p:grpSpPr bwMode="auto">
              <a:xfrm>
                <a:off x="3173" y="3435"/>
                <a:ext cx="276" cy="276"/>
                <a:chOff x="2675" y="1731"/>
                <a:chExt cx="276" cy="276"/>
              </a:xfrm>
            </p:grpSpPr>
            <p:sp>
              <p:nvSpPr>
                <p:cNvPr id="68" name="AutoShape 124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69" name="AutoShape 12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70" name="Group 126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71" name="AutoShape 12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72" name="AutoShape 12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0" name="Group 129"/>
              <p:cNvGrpSpPr>
                <a:grpSpLocks/>
              </p:cNvGrpSpPr>
              <p:nvPr/>
            </p:nvGrpSpPr>
            <p:grpSpPr bwMode="auto">
              <a:xfrm>
                <a:off x="3347" y="3501"/>
                <a:ext cx="276" cy="276"/>
                <a:chOff x="2675" y="1731"/>
                <a:chExt cx="276" cy="276"/>
              </a:xfrm>
            </p:grpSpPr>
            <p:sp>
              <p:nvSpPr>
                <p:cNvPr id="63" name="AutoShape 130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64" name="AutoShape 13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65" name="Group 132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66" name="AutoShape 1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67" name="AutoShape 134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1" name="Group 135"/>
              <p:cNvGrpSpPr>
                <a:grpSpLocks/>
              </p:cNvGrpSpPr>
              <p:nvPr/>
            </p:nvGrpSpPr>
            <p:grpSpPr bwMode="auto">
              <a:xfrm>
                <a:off x="3521" y="3573"/>
                <a:ext cx="276" cy="276"/>
                <a:chOff x="2675" y="1731"/>
                <a:chExt cx="276" cy="276"/>
              </a:xfrm>
            </p:grpSpPr>
            <p:sp>
              <p:nvSpPr>
                <p:cNvPr id="58" name="AutoShape 136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59" name="AutoShape 137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60" name="Group 138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61" name="AutoShape 13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62" name="AutoShape 140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2" name="Group 141"/>
              <p:cNvGrpSpPr>
                <a:grpSpLocks/>
              </p:cNvGrpSpPr>
              <p:nvPr/>
            </p:nvGrpSpPr>
            <p:grpSpPr bwMode="auto">
              <a:xfrm>
                <a:off x="3701" y="3639"/>
                <a:ext cx="276" cy="276"/>
                <a:chOff x="2675" y="1731"/>
                <a:chExt cx="276" cy="276"/>
              </a:xfrm>
            </p:grpSpPr>
            <p:sp>
              <p:nvSpPr>
                <p:cNvPr id="53" name="AutoShape 142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54" name="AutoShape 143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55" name="Group 144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56" name="AutoShape 14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57" name="AutoShape 14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3" name="Group 147"/>
              <p:cNvGrpSpPr>
                <a:grpSpLocks/>
              </p:cNvGrpSpPr>
              <p:nvPr/>
            </p:nvGrpSpPr>
            <p:grpSpPr bwMode="auto">
              <a:xfrm>
                <a:off x="3875" y="3699"/>
                <a:ext cx="276" cy="276"/>
                <a:chOff x="2675" y="1731"/>
                <a:chExt cx="276" cy="276"/>
              </a:xfrm>
            </p:grpSpPr>
            <p:sp>
              <p:nvSpPr>
                <p:cNvPr id="48" name="AutoShape 148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49" name="AutoShape 14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50" name="Group 150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51" name="AutoShape 15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52" name="AutoShape 152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4043" y="3765"/>
                <a:ext cx="276" cy="276"/>
                <a:chOff x="2675" y="1731"/>
                <a:chExt cx="276" cy="276"/>
              </a:xfrm>
            </p:grpSpPr>
            <p:sp>
              <p:nvSpPr>
                <p:cNvPr id="43" name="AutoShape 154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44" name="AutoShape 15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45" name="Group 156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46" name="AutoShape 15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47" name="AutoShape 15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5" name="Group 159"/>
              <p:cNvGrpSpPr>
                <a:grpSpLocks/>
              </p:cNvGrpSpPr>
              <p:nvPr/>
            </p:nvGrpSpPr>
            <p:grpSpPr bwMode="auto">
              <a:xfrm>
                <a:off x="4199" y="3813"/>
                <a:ext cx="276" cy="276"/>
                <a:chOff x="2675" y="1731"/>
                <a:chExt cx="276" cy="276"/>
              </a:xfrm>
            </p:grpSpPr>
            <p:sp>
              <p:nvSpPr>
                <p:cNvPr id="38" name="AutoShape 160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39" name="AutoShape 16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40" name="Group 162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41" name="AutoShape 16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42" name="AutoShape 164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6" name="Group 165"/>
              <p:cNvGrpSpPr>
                <a:grpSpLocks/>
              </p:cNvGrpSpPr>
              <p:nvPr/>
            </p:nvGrpSpPr>
            <p:grpSpPr bwMode="auto">
              <a:xfrm>
                <a:off x="4373" y="3879"/>
                <a:ext cx="276" cy="276"/>
                <a:chOff x="2675" y="1731"/>
                <a:chExt cx="276" cy="276"/>
              </a:xfrm>
            </p:grpSpPr>
            <p:sp>
              <p:nvSpPr>
                <p:cNvPr id="33" name="AutoShape 166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34" name="AutoShape 167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35" name="Group 168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36" name="AutoShape 16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37" name="AutoShape 170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  <p:grpSp>
            <p:nvGrpSpPr>
              <p:cNvPr id="27" name="Group 171"/>
              <p:cNvGrpSpPr>
                <a:grpSpLocks/>
              </p:cNvGrpSpPr>
              <p:nvPr/>
            </p:nvGrpSpPr>
            <p:grpSpPr bwMode="auto">
              <a:xfrm>
                <a:off x="4541" y="3951"/>
                <a:ext cx="276" cy="276"/>
                <a:chOff x="2675" y="1731"/>
                <a:chExt cx="276" cy="276"/>
              </a:xfrm>
            </p:grpSpPr>
            <p:sp>
              <p:nvSpPr>
                <p:cNvPr id="28" name="AutoShape 172"/>
                <p:cNvSpPr>
                  <a:spLocks noChangeArrowheads="1"/>
                </p:cNvSpPr>
                <p:nvPr/>
              </p:nvSpPr>
              <p:spPr bwMode="auto">
                <a:xfrm rot="-5400000">
                  <a:off x="272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sp>
              <p:nvSpPr>
                <p:cNvPr id="29" name="AutoShape 173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872" y="1806"/>
                  <a:ext cx="32" cy="12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 algn="ctr">
                  <a:solidFill>
                    <a:srgbClr val="DDDDD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b="1"/>
                </a:p>
              </p:txBody>
            </p:sp>
            <p:grpSp>
              <p:nvGrpSpPr>
                <p:cNvPr id="30" name="Group 174"/>
                <p:cNvGrpSpPr>
                  <a:grpSpLocks/>
                </p:cNvGrpSpPr>
                <p:nvPr/>
              </p:nvGrpSpPr>
              <p:grpSpPr bwMode="auto">
                <a:xfrm rot="-5400000">
                  <a:off x="2681" y="1853"/>
                  <a:ext cx="276" cy="32"/>
                  <a:chOff x="2771" y="1949"/>
                  <a:chExt cx="276" cy="32"/>
                </a:xfrm>
              </p:grpSpPr>
              <p:sp>
                <p:nvSpPr>
                  <p:cNvPr id="31" name="AutoShape 17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81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  <p:sp>
                <p:nvSpPr>
                  <p:cNvPr id="32" name="AutoShape 176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2968" y="1902"/>
                    <a:ext cx="32" cy="1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 algn="ctr">
                    <a:solidFill>
                      <a:srgbClr val="DDDDDD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b="1"/>
                  </a:p>
                </p:txBody>
              </p:sp>
            </p:grpSp>
          </p:grpSp>
        </p:grpSp>
        <p:sp>
          <p:nvSpPr>
            <p:cNvPr id="11" name="Line 178"/>
            <p:cNvSpPr>
              <a:spLocks noChangeShapeType="1"/>
            </p:cNvSpPr>
            <p:nvPr/>
          </p:nvSpPr>
          <p:spPr bwMode="auto">
            <a:xfrm flipH="1">
              <a:off x="3552" y="3024"/>
              <a:ext cx="282" cy="576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" name="Text Box 18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1913" y="2276475"/>
            <a:ext cx="1871662" cy="75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Вертикальная часть скважины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9" name="Line 18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258888" y="1628775"/>
            <a:ext cx="73025" cy="252095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  <a:effectLst/>
        </p:spPr>
        <p:txBody>
          <a:bodyPr lIns="101882" tIns="50941" rIns="101882" bIns="50941"/>
          <a:lstStyle/>
          <a:p>
            <a:pPr>
              <a:defRPr/>
            </a:pPr>
            <a:endParaRPr lang="en-US" b="1">
              <a:ln w="28575">
                <a:solidFill>
                  <a:schemeClr val="tx1"/>
                </a:solidFill>
              </a:ln>
              <a:latin typeface="Arial" charset="0"/>
            </a:endParaRPr>
          </a:p>
        </p:txBody>
      </p:sp>
      <p:grpSp>
        <p:nvGrpSpPr>
          <p:cNvPr id="110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384550" y="4427538"/>
            <a:ext cx="360363" cy="584200"/>
            <a:chOff x="1242" y="2586"/>
            <a:chExt cx="241" cy="366"/>
          </a:xfrm>
        </p:grpSpPr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Oval 9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13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675063" y="4545013"/>
            <a:ext cx="360362" cy="585787"/>
            <a:chOff x="1242" y="2586"/>
            <a:chExt cx="241" cy="366"/>
          </a:xfrm>
        </p:grpSpPr>
        <p:sp>
          <p:nvSpPr>
            <p:cNvPr id="114" name="Freeform 17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Oval 18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16" name="Group 1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956050" y="4664075"/>
            <a:ext cx="360363" cy="585788"/>
            <a:chOff x="1242" y="2586"/>
            <a:chExt cx="241" cy="366"/>
          </a:xfrm>
        </p:grpSpPr>
        <p:sp>
          <p:nvSpPr>
            <p:cNvPr id="117" name="Freeform 20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Oval 21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19" name="Group 2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246563" y="4794250"/>
            <a:ext cx="360362" cy="584200"/>
            <a:chOff x="1242" y="2586"/>
            <a:chExt cx="241" cy="366"/>
          </a:xfrm>
        </p:grpSpPr>
        <p:sp>
          <p:nvSpPr>
            <p:cNvPr id="120" name="Freeform 23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Oval 24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06913" y="4902200"/>
            <a:ext cx="360362" cy="584200"/>
            <a:chOff x="1242" y="2586"/>
            <a:chExt cx="241" cy="366"/>
          </a:xfrm>
        </p:grpSpPr>
        <p:sp>
          <p:nvSpPr>
            <p:cNvPr id="123" name="Freeform 26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Oval 27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25" name="Group 2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768850" y="4987925"/>
            <a:ext cx="360363" cy="585788"/>
            <a:chOff x="1242" y="2586"/>
            <a:chExt cx="241" cy="366"/>
          </a:xfrm>
        </p:grpSpPr>
        <p:sp>
          <p:nvSpPr>
            <p:cNvPr id="126" name="Freeform 29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Oval 30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28" name="Group 3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048250" y="5129213"/>
            <a:ext cx="360363" cy="584200"/>
            <a:chOff x="1242" y="2586"/>
            <a:chExt cx="241" cy="366"/>
          </a:xfrm>
        </p:grpSpPr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Oval 36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31" name="Group 3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319713" y="5237163"/>
            <a:ext cx="360362" cy="584200"/>
            <a:chOff x="1242" y="2586"/>
            <a:chExt cx="241" cy="366"/>
          </a:xfrm>
        </p:grpSpPr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Oval 39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34" name="Group 40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89588" y="5365750"/>
            <a:ext cx="360362" cy="585788"/>
            <a:chOff x="1242" y="2586"/>
            <a:chExt cx="241" cy="366"/>
          </a:xfrm>
        </p:grpSpPr>
        <p:sp>
          <p:nvSpPr>
            <p:cNvPr id="135" name="Freeform 41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Oval 42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37" name="Group 4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880100" y="5484813"/>
            <a:ext cx="360363" cy="585787"/>
            <a:chOff x="1242" y="2586"/>
            <a:chExt cx="241" cy="366"/>
          </a:xfrm>
        </p:grpSpPr>
        <p:sp>
          <p:nvSpPr>
            <p:cNvPr id="138" name="Freeform 44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Oval 45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40" name="Group 4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6161088" y="5603875"/>
            <a:ext cx="360362" cy="584200"/>
            <a:chOff x="1242" y="2586"/>
            <a:chExt cx="241" cy="366"/>
          </a:xfrm>
        </p:grpSpPr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Oval 48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43" name="Group 49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451600" y="5732463"/>
            <a:ext cx="360363" cy="585787"/>
            <a:chOff x="1242" y="2586"/>
            <a:chExt cx="241" cy="366"/>
          </a:xfrm>
        </p:grpSpPr>
        <p:sp>
          <p:nvSpPr>
            <p:cNvPr id="144" name="Freeform 50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Oval 51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46" name="Group 52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711950" y="5840413"/>
            <a:ext cx="360363" cy="585787"/>
            <a:chOff x="1242" y="2586"/>
            <a:chExt cx="241" cy="366"/>
          </a:xfrm>
        </p:grpSpPr>
        <p:sp>
          <p:nvSpPr>
            <p:cNvPr id="147" name="Freeform 53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Oval 54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49" name="Group 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973888" y="5927725"/>
            <a:ext cx="360362" cy="584200"/>
            <a:chOff x="1242" y="2586"/>
            <a:chExt cx="241" cy="366"/>
          </a:xfrm>
        </p:grpSpPr>
        <p:sp>
          <p:nvSpPr>
            <p:cNvPr id="150" name="Freeform 56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Oval 57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52" name="Group 58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253288" y="6067425"/>
            <a:ext cx="360362" cy="585788"/>
            <a:chOff x="1242" y="2586"/>
            <a:chExt cx="241" cy="366"/>
          </a:xfrm>
        </p:grpSpPr>
        <p:sp>
          <p:nvSpPr>
            <p:cNvPr id="153" name="Freeform 59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Oval 60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grpSp>
        <p:nvGrpSpPr>
          <p:cNvPr id="155" name="Group 6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524750" y="6175375"/>
            <a:ext cx="360363" cy="585788"/>
            <a:chOff x="1242" y="2586"/>
            <a:chExt cx="241" cy="366"/>
          </a:xfrm>
        </p:grpSpPr>
        <p:sp>
          <p:nvSpPr>
            <p:cNvPr id="156" name="Freeform 62"/>
            <p:cNvSpPr>
              <a:spLocks/>
            </p:cNvSpPr>
            <p:nvPr/>
          </p:nvSpPr>
          <p:spPr bwMode="auto">
            <a:xfrm>
              <a:off x="1266" y="2586"/>
              <a:ext cx="217" cy="366"/>
            </a:xfrm>
            <a:custGeom>
              <a:avLst/>
              <a:gdLst>
                <a:gd name="T0" fmla="*/ 0 w 313"/>
                <a:gd name="T1" fmla="*/ 0 h 366"/>
                <a:gd name="T2" fmla="*/ 16 w 313"/>
                <a:gd name="T3" fmla="*/ 42 h 366"/>
                <a:gd name="T4" fmla="*/ 23 w 313"/>
                <a:gd name="T5" fmla="*/ 102 h 366"/>
                <a:gd name="T6" fmla="*/ 21 w 313"/>
                <a:gd name="T7" fmla="*/ 222 h 366"/>
                <a:gd name="T8" fmla="*/ 12 w 313"/>
                <a:gd name="T9" fmla="*/ 324 h 366"/>
                <a:gd name="T10" fmla="*/ 0 w 313"/>
                <a:gd name="T11" fmla="*/ 366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6"/>
                <a:gd name="T20" fmla="*/ 313 w 313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6">
                  <a:moveTo>
                    <a:pt x="0" y="0"/>
                  </a:moveTo>
                  <a:cubicBezTo>
                    <a:pt x="34" y="7"/>
                    <a:pt x="154" y="25"/>
                    <a:pt x="204" y="42"/>
                  </a:cubicBezTo>
                  <a:cubicBezTo>
                    <a:pt x="254" y="59"/>
                    <a:pt x="287" y="72"/>
                    <a:pt x="300" y="102"/>
                  </a:cubicBezTo>
                  <a:cubicBezTo>
                    <a:pt x="313" y="132"/>
                    <a:pt x="304" y="185"/>
                    <a:pt x="282" y="222"/>
                  </a:cubicBezTo>
                  <a:cubicBezTo>
                    <a:pt x="260" y="259"/>
                    <a:pt x="215" y="300"/>
                    <a:pt x="168" y="324"/>
                  </a:cubicBezTo>
                  <a:cubicBezTo>
                    <a:pt x="121" y="348"/>
                    <a:pt x="35" y="357"/>
                    <a:pt x="0" y="366"/>
                  </a:cubicBezTo>
                </a:path>
              </a:pathLst>
            </a:custGeom>
            <a:solidFill>
              <a:srgbClr val="DDDDDD">
                <a:alpha val="5215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Oval 63"/>
            <p:cNvSpPr>
              <a:spLocks noChangeArrowheads="1"/>
            </p:cNvSpPr>
            <p:nvPr/>
          </p:nvSpPr>
          <p:spPr bwMode="auto">
            <a:xfrm>
              <a:off x="1242" y="2592"/>
              <a:ext cx="32" cy="354"/>
            </a:xfrm>
            <a:prstGeom prst="ellipse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/>
            </a:p>
          </p:txBody>
        </p:sp>
      </p:grpSp>
      <p:sp>
        <p:nvSpPr>
          <p:cNvPr id="158" name="Text Box 6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124075" y="3573463"/>
            <a:ext cx="2519363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Горизонтальная часть скважины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59" name="Line 18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331913" y="4149725"/>
            <a:ext cx="360362" cy="142875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  <a:effectLst/>
        </p:spPr>
        <p:txBody>
          <a:bodyPr lIns="101882" tIns="50941" rIns="101882" bIns="50941"/>
          <a:lstStyle/>
          <a:p>
            <a:pPr>
              <a:defRPr/>
            </a:pPr>
            <a:endParaRPr lang="en-US" b="1">
              <a:ln w="28575">
                <a:solidFill>
                  <a:schemeClr val="tx1"/>
                </a:solidFill>
              </a:ln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5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5888"/>
            <a:ext cx="1760538" cy="846137"/>
          </a:xfrm>
          <a:prstGeom prst="rect">
            <a:avLst/>
          </a:prstGeom>
          <a:noFill/>
        </p:spPr>
      </p:pic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Прирост запасов по результатам геологоразведочных работ </a:t>
            </a:r>
          </a:p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за период 2002-2010 гг. по ОАО «Газпром»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6325"/>
            <a:ext cx="9144000" cy="527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5888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948488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Состояние и структура запасов газа ОАО «Газпром»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-85679" y="817796"/>
          <a:ext cx="5119043" cy="355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81603" y="1142429"/>
            <a:ext cx="2946640" cy="36933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 по регионам*</a:t>
            </a: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4813300" y="1184276"/>
          <a:ext cx="4614008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644694" y="1157418"/>
            <a:ext cx="4219425" cy="36933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 по компаниям-операторам</a:t>
            </a: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2848220" y="3632201"/>
          <a:ext cx="4485054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177562" y="3756025"/>
            <a:ext cx="5668539" cy="36933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 запасов газа ОАО «Газпром» по регионам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156081" y="4725144"/>
            <a:ext cx="2987919" cy="138499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Недостаточно обеспечены текущими запасами регионы Восточной Сибири (0,7 </a:t>
            </a:r>
            <a:r>
              <a:rPr lang="ru-RU" sz="1400" b="1" dirty="0" smtClean="0">
                <a:solidFill>
                  <a:schemeClr val="accent2"/>
                </a:solidFill>
              </a:rPr>
              <a:t>трлн м</a:t>
            </a:r>
            <a:r>
              <a:rPr lang="ru-RU" sz="1400" b="1" baseline="30000" dirty="0" smtClean="0">
                <a:solidFill>
                  <a:schemeClr val="accent2"/>
                </a:solidFill>
              </a:rPr>
              <a:t>3</a:t>
            </a:r>
            <a:r>
              <a:rPr lang="ru-RU" sz="1400" b="1" dirty="0">
                <a:solidFill>
                  <a:schemeClr val="accent2"/>
                </a:solidFill>
              </a:rPr>
              <a:t>) и шельфа (1,2 </a:t>
            </a:r>
            <a:r>
              <a:rPr lang="ru-RU" sz="1400" b="1" dirty="0" smtClean="0">
                <a:solidFill>
                  <a:schemeClr val="accent2"/>
                </a:solidFill>
              </a:rPr>
              <a:t>трлн м</a:t>
            </a:r>
            <a:r>
              <a:rPr lang="ru-RU" sz="1400" b="1" baseline="30000" dirty="0" smtClean="0">
                <a:solidFill>
                  <a:schemeClr val="accent2"/>
                </a:solidFill>
              </a:rPr>
              <a:t>3</a:t>
            </a:r>
            <a:r>
              <a:rPr lang="ru-RU" sz="1400" b="1" dirty="0">
                <a:solidFill>
                  <a:schemeClr val="accent2"/>
                </a:solidFill>
              </a:rPr>
              <a:t>, </a:t>
            </a:r>
            <a:r>
              <a:rPr lang="ru-RU" sz="1400" b="1" dirty="0" smtClean="0">
                <a:solidFill>
                  <a:schemeClr val="accent2"/>
                </a:solidFill>
              </a:rPr>
              <a:t> без </a:t>
            </a:r>
            <a:r>
              <a:rPr lang="ru-RU" sz="1400" b="1" dirty="0" err="1">
                <a:solidFill>
                  <a:schemeClr val="accent2"/>
                </a:solidFill>
              </a:rPr>
              <a:t>Штокмановского</a:t>
            </a:r>
            <a:r>
              <a:rPr lang="ru-RU" sz="1400" b="1" dirty="0">
                <a:solidFill>
                  <a:schemeClr val="accent2"/>
                </a:solidFill>
              </a:rPr>
              <a:t> месторождения</a:t>
            </a:r>
            <a:r>
              <a:rPr lang="ru-RU" sz="1400" b="1" dirty="0" smtClean="0">
                <a:solidFill>
                  <a:schemeClr val="accent2"/>
                </a:solidFill>
              </a:rPr>
              <a:t>)</a:t>
            </a:r>
          </a:p>
          <a:p>
            <a:endParaRPr lang="ru-RU" sz="1400" b="1" dirty="0" smtClean="0">
              <a:solidFill>
                <a:schemeClr val="accent2"/>
              </a:solidFill>
            </a:endParaRPr>
          </a:p>
          <a:p>
            <a:r>
              <a:rPr lang="ru-RU" sz="1400" b="1" dirty="0" smtClean="0">
                <a:solidFill>
                  <a:srgbClr val="C00000"/>
                </a:solidFill>
              </a:rPr>
              <a:t>На 01.01.2011 – 33,1 трлн м</a:t>
            </a:r>
            <a:r>
              <a:rPr lang="ru-RU" sz="1400" b="1" baseline="30000" dirty="0" smtClean="0">
                <a:solidFill>
                  <a:srgbClr val="C00000"/>
                </a:solidFill>
              </a:rPr>
              <a:t>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140195" y="6091239"/>
            <a:ext cx="745717" cy="276999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2"/>
                </a:solidFill>
              </a:rPr>
              <a:t>*) оценка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7504450" y="1881578"/>
            <a:ext cx="629587" cy="2248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10,8</a:t>
            </a: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6718789" y="2193807"/>
            <a:ext cx="816219" cy="519351"/>
          </a:xfrm>
          <a:prstGeom prst="ellipse">
            <a:avLst/>
          </a:prstGeom>
          <a:solidFill>
            <a:srgbClr val="FFFFCC"/>
          </a:solidFill>
          <a:ln w="762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47,8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006838" y="2193808"/>
            <a:ext cx="884069" cy="519351"/>
          </a:xfrm>
          <a:prstGeom prst="ellipse">
            <a:avLst/>
          </a:prstGeom>
          <a:solidFill>
            <a:srgbClr val="FFFFCC"/>
          </a:solidFill>
          <a:ln w="762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47,8*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229099" y="5026028"/>
            <a:ext cx="790575" cy="476071"/>
          </a:xfrm>
          <a:prstGeom prst="ellipse">
            <a:avLst/>
          </a:prstGeom>
          <a:solidFill>
            <a:srgbClr val="FFFFCC"/>
          </a:solidFill>
          <a:ln w="762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33,6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96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98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9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1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4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05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Современный период функционирования  газовой отрасли России в части развития и освоения МСБ характеризуется: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51520" y="1196753"/>
            <a:ext cx="8568952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90000"/>
              </a:lnSpc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быстрым истощением извлекаемых запасов свободного газа базовых залежей месторождений Европейских районов и </a:t>
            </a:r>
            <a:r>
              <a:rPr lang="ru-RU" sz="1600" dirty="0" err="1" smtClean="0"/>
              <a:t>Надым-Пур-Тазовского</a:t>
            </a:r>
            <a:r>
              <a:rPr lang="ru-RU" sz="1600" dirty="0" smtClean="0"/>
              <a:t> региона Западной Сибири;</a:t>
            </a:r>
          </a:p>
          <a:p>
            <a:pPr marL="180975" indent="-180975" algn="just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невозможностью быстрого вовлечения в масштабную разработку крупнейших по запасам месторождений с газом сложного состава, в удаленных от ЕСГ районах суши (Ямал, Восточная Сибирь), на шельфе Баренцева и Карского морей;</a:t>
            </a:r>
          </a:p>
          <a:p>
            <a:pPr marL="180975" indent="-180975" algn="just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высоким уровнем геологической и буровой изученности глубин до 3,5 км; </a:t>
            </a:r>
            <a:r>
              <a:rPr lang="ru-RU" sz="1600" dirty="0" err="1" smtClean="0"/>
              <a:t>недоразведанностью</a:t>
            </a:r>
            <a:r>
              <a:rPr lang="ru-RU" sz="1600" dirty="0" smtClean="0"/>
              <a:t> глубоких горизонтов базовых месторождений – </a:t>
            </a:r>
            <a:r>
              <a:rPr lang="ru-RU" sz="1600" dirty="0" err="1" smtClean="0"/>
              <a:t>Ямбургского</a:t>
            </a:r>
            <a:r>
              <a:rPr lang="ru-RU" sz="1600" dirty="0" smtClean="0"/>
              <a:t>, Заполярного, </a:t>
            </a:r>
            <a:r>
              <a:rPr lang="ru-RU" sz="1600" dirty="0" err="1" smtClean="0"/>
              <a:t>Ен-Яхинского</a:t>
            </a:r>
            <a:r>
              <a:rPr lang="ru-RU" sz="1600" dirty="0" smtClean="0"/>
              <a:t>, Песцового, </a:t>
            </a:r>
            <a:r>
              <a:rPr lang="ru-RU" sz="1600" dirty="0" err="1" smtClean="0"/>
              <a:t>Харасавэйского</a:t>
            </a:r>
            <a:r>
              <a:rPr lang="ru-RU" sz="1600" dirty="0" smtClean="0"/>
              <a:t> и мн.др.;</a:t>
            </a:r>
          </a:p>
          <a:p>
            <a:pPr marL="180975" indent="-180975" algn="just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исчерпанием возможностей для открытия в большинстве регионов суши крупнейших (более 100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т </a:t>
            </a:r>
            <a:r>
              <a:rPr lang="ru-RU" sz="1600" dirty="0" err="1" smtClean="0"/>
              <a:t>у.т</a:t>
            </a:r>
            <a:r>
              <a:rPr lang="ru-RU" sz="1600" dirty="0" smtClean="0"/>
              <a:t>) и даже крупных (более 30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т </a:t>
            </a:r>
            <a:r>
              <a:rPr lang="ru-RU" sz="1600" dirty="0" err="1" smtClean="0"/>
              <a:t>у.т</a:t>
            </a:r>
            <a:r>
              <a:rPr lang="ru-RU" sz="1600" dirty="0" smtClean="0"/>
              <a:t>.) месторождений УВ;</a:t>
            </a:r>
          </a:p>
          <a:p>
            <a:pPr marL="180975" indent="-180975" algn="just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значительным усложнением структуры неоткрытых ресурсов газа и нефти в недрах осадочных бассейнов России (суша); резким увеличением количества и географии поисковых и эксплуатационных объектов;</a:t>
            </a:r>
          </a:p>
          <a:p>
            <a:pPr marL="180975" indent="-180975" algn="just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расширением производственной деятельности российских компаний в области МСБ на страны ближнего и дальнего зарубежья;</a:t>
            </a:r>
          </a:p>
          <a:p>
            <a:pPr marL="180975" indent="-180975" algn="just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993300"/>
              </a:buClr>
              <a:buFont typeface="Wingdings" pitchFamily="2" charset="2"/>
              <a:buChar char="Ø"/>
            </a:pPr>
            <a:r>
              <a:rPr lang="ru-RU" sz="1600" dirty="0" smtClean="0"/>
              <a:t>повышением роли комплексных геофизических исследований при решении практически всех задач развития МСБ (поиски, разведка, моделирование и мн.др.).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Прогноз добычи газа группы Газпром до 2030 г. 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 noGrp="1"/>
          </p:cNvGraphicFramePr>
          <p:nvPr/>
        </p:nvGraphicFramePr>
        <p:xfrm>
          <a:off x="-33337" y="619125"/>
          <a:ext cx="92106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Основные тенденции развития добычи газа до 2030 года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96753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/>
              <a:t>Существенное снижение уровней добычи в </a:t>
            </a:r>
            <a:r>
              <a:rPr lang="ru-RU" b="1" dirty="0" err="1" smtClean="0"/>
              <a:t>Надым-Пур-Тазовском</a:t>
            </a:r>
            <a:r>
              <a:rPr lang="ru-RU" b="1" dirty="0" smtClean="0"/>
              <a:t> </a:t>
            </a:r>
            <a:r>
              <a:rPr lang="ru-RU" b="1" dirty="0"/>
              <a:t>регионе в связи с </a:t>
            </a:r>
            <a:r>
              <a:rPr lang="ru-RU" b="1" dirty="0" err="1"/>
              <a:t>выработанностью</a:t>
            </a:r>
            <a:r>
              <a:rPr lang="ru-RU" b="1" dirty="0"/>
              <a:t> месторождений, в первую очередь </a:t>
            </a:r>
            <a:r>
              <a:rPr lang="ru-RU" b="1" dirty="0" err="1"/>
              <a:t>сеноманских</a:t>
            </a:r>
            <a:r>
              <a:rPr lang="ru-RU" b="1" dirty="0"/>
              <a:t> залежей; эксплуатация базовых </a:t>
            </a:r>
            <a:r>
              <a:rPr lang="ru-RU" b="1" dirty="0" err="1"/>
              <a:t>сеноманских</a:t>
            </a:r>
            <a:r>
              <a:rPr lang="ru-RU" b="1" dirty="0"/>
              <a:t> залежей на заключительной стадии будет связана со значительными осложнениями по причине низких давлений и обводнения скважин, что приведет к резкому росту себестоимости добычи</a:t>
            </a:r>
            <a:r>
              <a:rPr lang="ru-RU" b="1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b="1" dirty="0"/>
              <a:t>Рост добычи </a:t>
            </a:r>
            <a:r>
              <a:rPr lang="ru-RU" b="1" dirty="0" err="1"/>
              <a:t>конденсатсодержащего</a:t>
            </a:r>
            <a:r>
              <a:rPr lang="ru-RU" b="1" dirty="0"/>
              <a:t> газа из нижнемеловых и </a:t>
            </a:r>
            <a:r>
              <a:rPr lang="ru-RU" b="1" dirty="0" err="1"/>
              <a:t>ачимовских</a:t>
            </a:r>
            <a:r>
              <a:rPr lang="ru-RU" b="1" dirty="0"/>
              <a:t> залежей месторождений НПТР, что требует расширения мощностей подготовки </a:t>
            </a:r>
            <a:r>
              <a:rPr lang="ru-RU" b="1" dirty="0" err="1"/>
              <a:t>конденсатсодержащего</a:t>
            </a:r>
            <a:r>
              <a:rPr lang="ru-RU" b="1" dirty="0"/>
              <a:t> газа, транспортировки и переработки жидких углеводородов</a:t>
            </a:r>
            <a:r>
              <a:rPr lang="ru-RU" b="1" dirty="0" smtClean="0"/>
              <a:t>;</a:t>
            </a:r>
          </a:p>
          <a:p>
            <a:pPr lvl="0">
              <a:buFont typeface="Wingdings" pitchFamily="2" charset="2"/>
              <a:buChar char="Ø"/>
            </a:pP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b="1" dirty="0"/>
              <a:t>Необходимость развития добычи газа в новых районах с </a:t>
            </a:r>
            <a:r>
              <a:rPr lang="ru-RU" b="1" dirty="0" smtClean="0"/>
              <a:t>отсутствующей </a:t>
            </a:r>
            <a:r>
              <a:rPr lang="ru-RU" b="1" dirty="0"/>
              <a:t>промышленной инфраструктурой и на шельфе (на </a:t>
            </a:r>
            <a:r>
              <a:rPr lang="ru-RU" b="1" dirty="0" err="1"/>
              <a:t>п-ве</a:t>
            </a:r>
            <a:r>
              <a:rPr lang="ru-RU" b="1" dirty="0"/>
              <a:t> Ямал, в Восточной Сибири, на шельфе Баренцева моря (</a:t>
            </a:r>
            <a:r>
              <a:rPr lang="ru-RU" b="1" dirty="0" err="1"/>
              <a:t>Штокмановское</a:t>
            </a:r>
            <a:r>
              <a:rPr lang="ru-RU" b="1" dirty="0"/>
              <a:t> месторождение), на Сахалинском шельфе, в Обской и </a:t>
            </a:r>
            <a:r>
              <a:rPr lang="ru-RU" b="1" dirty="0" err="1"/>
              <a:t>Тазовской</a:t>
            </a:r>
            <a:r>
              <a:rPr lang="ru-RU" b="1" dirty="0"/>
              <a:t> губах, на шельфе Карского моря);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3" y="260350"/>
            <a:ext cx="60499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Главные центры по объему добычи и значимости для развития газовой промышленности России до 2040 г.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Главные центры добы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0" y="1076600"/>
            <a:ext cx="8648700" cy="52330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6300" y="2809875"/>
            <a:ext cx="201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Запасы Группы Газпром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95544" y="3038476"/>
          <a:ext cx="3524006" cy="169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5" descr="Без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0538" cy="846137"/>
          </a:xfrm>
          <a:prstGeom prst="rect">
            <a:avLst/>
          </a:prstGeom>
          <a:noFill/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2195512" y="260350"/>
            <a:ext cx="6552951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lnSpc>
                <a:spcPct val="11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Инновационный проект добычи метана из угольных пластов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Перспективы  и проблемы развития геологоразведочных работ и добычи газа в ОАО «Газпром»  до 2030 г.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484784"/>
            <a:ext cx="56166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lnSpc>
                <a:spcPct val="110000"/>
              </a:lnSpc>
              <a:defRPr/>
            </a:pPr>
            <a:r>
              <a:rPr lang="ru-RU" b="1" dirty="0" smtClean="0"/>
              <a:t>С 2008 года ОАО «Газпром» приступил к реализации инновационного проекта по добыче метана из угольных пластов в Кемеровской области.</a:t>
            </a:r>
          </a:p>
          <a:p>
            <a:pPr indent="-457200" algn="just">
              <a:lnSpc>
                <a:spcPct val="110000"/>
              </a:lnSpc>
              <a:defRPr/>
            </a:pPr>
            <a:r>
              <a:rPr lang="ru-RU" b="1" dirty="0" smtClean="0"/>
              <a:t> </a:t>
            </a:r>
          </a:p>
          <a:p>
            <a:pPr indent="-457200" algn="just">
              <a:lnSpc>
                <a:spcPct val="110000"/>
              </a:lnSpc>
              <a:defRPr/>
            </a:pPr>
            <a:r>
              <a:rPr lang="ru-RU" b="1" dirty="0" smtClean="0"/>
              <a:t>Данное направление является новым не только для Газпрома, но и для РФ в целом. </a:t>
            </a:r>
          </a:p>
          <a:p>
            <a:pPr indent="-457200" algn="just">
              <a:lnSpc>
                <a:spcPct val="110000"/>
              </a:lnSpc>
              <a:defRPr/>
            </a:pPr>
            <a:endParaRPr lang="ru-RU" b="1" dirty="0" smtClean="0"/>
          </a:p>
          <a:p>
            <a:pPr indent="-457200" algn="just">
              <a:lnSpc>
                <a:spcPct val="110000"/>
              </a:lnSpc>
              <a:defRPr/>
            </a:pPr>
            <a:r>
              <a:rPr lang="ru-RU" b="1" dirty="0" smtClean="0"/>
              <a:t>В настоящее время ведутся </a:t>
            </a:r>
            <a:r>
              <a:rPr lang="ru-RU" b="1" dirty="0" err="1" smtClean="0"/>
              <a:t>геолого-разведочные</a:t>
            </a:r>
            <a:r>
              <a:rPr lang="ru-RU" b="1" dirty="0" smtClean="0"/>
              <a:t> работы на </a:t>
            </a:r>
            <a:r>
              <a:rPr lang="ru-RU" b="1" dirty="0" err="1" smtClean="0"/>
              <a:t>Талдинской</a:t>
            </a:r>
            <a:r>
              <a:rPr lang="ru-RU" b="1" dirty="0" smtClean="0"/>
              <a:t> и </a:t>
            </a:r>
            <a:r>
              <a:rPr lang="ru-RU" b="1" dirty="0" err="1" smtClean="0"/>
              <a:t>Нарыкско-Осташкинской</a:t>
            </a:r>
            <a:r>
              <a:rPr lang="ru-RU" b="1" dirty="0" smtClean="0"/>
              <a:t> площадях.</a:t>
            </a:r>
          </a:p>
          <a:p>
            <a:pPr indent="-457200" algn="just">
              <a:lnSpc>
                <a:spcPct val="110000"/>
              </a:lnSpc>
              <a:defRPr/>
            </a:pPr>
            <a:endParaRPr lang="ru-RU" b="1" dirty="0" smtClean="0"/>
          </a:p>
          <a:p>
            <a:pPr indent="-457200" algn="just">
              <a:lnSpc>
                <a:spcPct val="110000"/>
              </a:lnSpc>
              <a:defRPr/>
            </a:pPr>
            <a:r>
              <a:rPr lang="ru-RU" b="1" dirty="0" smtClean="0"/>
              <a:t> В 2010 году пробная добыча угольного метана на </a:t>
            </a:r>
            <a:r>
              <a:rPr lang="ru-RU" b="1" dirty="0" err="1" smtClean="0"/>
              <a:t>Талдинском</a:t>
            </a:r>
            <a:r>
              <a:rPr lang="ru-RU" b="1" dirty="0" smtClean="0"/>
              <a:t> месторождении составила 5 </a:t>
            </a:r>
            <a:r>
              <a:rPr lang="ru-RU" b="1" dirty="0" err="1" smtClean="0"/>
              <a:t>млн</a:t>
            </a:r>
            <a:r>
              <a:rPr lang="ru-RU" b="1" dirty="0" smtClean="0"/>
              <a:t> м</a:t>
            </a:r>
            <a:r>
              <a:rPr lang="ru-RU" b="1" baseline="30000" dirty="0" smtClean="0"/>
              <a:t>3</a:t>
            </a:r>
            <a:r>
              <a:rPr lang="ru-RU" b="1" dirty="0" smtClean="0"/>
              <a:t>, к концу 2011 года планируется приступить к этапу опытно-промышленной разработки. </a:t>
            </a:r>
          </a:p>
        </p:txBody>
      </p:sp>
      <p:pic>
        <p:nvPicPr>
          <p:cNvPr id="15" name="Picture 2" descr="\\192.168.0.1\обменная папка\Золотых\Поездка Ананенкова 29.01.2010\2M0R6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6543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8KCt0kFEewk3F154jc9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wLiyrSkkyJC_i35ZLS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k8rIx96k6eY7zXLZym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GgVdCUmEWy9Z.P9438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UEFyHBQUucVEWZ6v04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12qQcac0uDWi1oR10U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dDCNrq40S.KPIP_xJOU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W9JuOJREGllaugNVNz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wWW7cCrEqKMNmUKdHS5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_G_oK7cEKE.vWwnDG8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ywSuWsRUyLyrlaiqZj1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RRwf4W9USGbhyQGXdmX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fnwQ28CUKk3DIhKWWJ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kNsKWEbkKQe1oX_e78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o7lWZ.rEafdCAmSMvl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MqxRf3SE2rKRWB9UzY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nuFezbMUmTkYOQpAFM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Ha7Hz4TE65eYqrTRCQt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YZteUxZ0ybqDaQ.vJb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Xh9n3O_0im6DAH01ah5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7K0WDrlUmnHMZv1ItC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d7d0Te5EGg4nOFc94AF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5QUqMBZkmbZ6evEYxn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xRSABNGEWqrik0ty897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YZteUxZ0ybqDaQ.vJb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F8DziElEWQRxRnEohg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1889</Words>
  <Application>Microsoft Office PowerPoint</Application>
  <PresentationFormat>Экран (4:3)</PresentationFormat>
  <Paragraphs>300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ОАО "Газпром"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Ершов С.Е.</dc:creator>
  <cp:lastModifiedBy> Ершов С.Е.</cp:lastModifiedBy>
  <cp:revision>210</cp:revision>
  <dcterms:created xsi:type="dcterms:W3CDTF">2011-05-30T10:00:18Z</dcterms:created>
  <dcterms:modified xsi:type="dcterms:W3CDTF">2011-05-31T06:17:06Z</dcterms:modified>
</cp:coreProperties>
</file>